
<file path=[Content_Types].xml><?xml version="1.0" encoding="utf-8"?>
<Types xmlns="http://schemas.openxmlformats.org/package/2006/content-types">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 id="2147483654" r:id="rId3"/>
    <p:sldMasterId id="2147483657" r:id="rId4"/>
    <p:sldMasterId id="2147483660" r:id="rId5"/>
  </p:sldMasterIdLst>
  <p:notesMasterIdLst>
    <p:notesMasterId r:id="rId23"/>
  </p:notesMasterIdLst>
  <p:handoutMasterIdLst>
    <p:handoutMasterId r:id="rId24"/>
  </p:handoutMasterIdLst>
  <p:sldIdLst>
    <p:sldId id="455" r:id="rId6"/>
    <p:sldId id="453" r:id="rId7"/>
    <p:sldId id="477" r:id="rId8"/>
    <p:sldId id="466" r:id="rId9"/>
    <p:sldId id="497" r:id="rId10"/>
    <p:sldId id="498" r:id="rId11"/>
    <p:sldId id="480" r:id="rId12"/>
    <p:sldId id="508" r:id="rId13"/>
    <p:sldId id="502" r:id="rId14"/>
    <p:sldId id="503" r:id="rId15"/>
    <p:sldId id="504" r:id="rId16"/>
    <p:sldId id="505" r:id="rId17"/>
    <p:sldId id="506" r:id="rId18"/>
    <p:sldId id="501" r:id="rId19"/>
    <p:sldId id="469" r:id="rId20"/>
    <p:sldId id="463" r:id="rId21"/>
    <p:sldId id="456"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autoAdjust="0"/>
    <p:restoredTop sz="88562" autoAdjust="0"/>
  </p:normalViewPr>
  <p:slideViewPr>
    <p:cSldViewPr>
      <p:cViewPr varScale="1">
        <p:scale>
          <a:sx n="110" d="100"/>
          <a:sy n="110" d="100"/>
        </p:scale>
        <p:origin x="1080" y="101"/>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2023/2/23</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2023/2/23</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15</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目前，虚拟现实已是预计增长潜力最大的高新技术之一。根据</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IDC</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研究公司在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2018</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年发布的预测，在未来四年内，</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相关的投资将增长约</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倍，具体表现为在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年达到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155</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亿欧元。此外，这项技术将成为企业数字化转型计划的关键。到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2019</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年，企业在这一领域的支出将超过消费领域的支出；换言之，预计到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年，超过一半的大型公司将有一个以</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为核心的战略。截至目前，至少有</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230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家公司在开发</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相关产品。亚马逊（</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Amazon</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）、苹果（</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Apple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Meta</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、谷歌（</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Google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）、微软（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Microsoft</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）、索尼（</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Sony</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）等互联网产品巨头都有专门的</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研发团队，为</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的未来提供了非常广阔的可能性。在未来，随着相关技术的继续发展和制造成本的逐步降低，</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势必会带来更强大的应用和市场潜力。</a:t>
            </a:r>
            <a:endParaRPr lang="en-CN" sz="1800" kern="100" dirty="0">
              <a:effectLst/>
              <a:latin typeface="Times New Roman" panose="02020603050405020304" pitchFamily="18" charset="0"/>
              <a:ea typeface="SimSun" panose="02010600030101010101" pitchFamily="2" charset="-122"/>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然而，就目前而言，限制</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普及和发展的较为直接的阻碍，除开较高的市场售价，则来自于其仍旧较低的易用性，即虚拟环境中对物体的操控和交互的准确度依旧不容乐观，或是操作指令和交互动作过于复杂繁琐。这个缺陷直接降低了用户对</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技术的接受度和使用期望。因此，</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中的对象操纵方法的优越性是提高其使用体验和普及度的基本问题之一。许多研究者已经进行了大量的研究，但仍有较大的提升空间。常规的对象操纵动作包括点击、按压、抓取、释放等，其对应对象的直接具体表现主要为位移、形变、旋转和缩放。对象操纵的速度、准确性、学习成本、使用压力和多样性将直接影响应用程序的效果，而在虚拟环境中实现高效且易用的对象操纵具有一定的挑战性。</a:t>
            </a:r>
            <a:endParaRPr lang="en-US" alt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sz="1800" kern="100" dirty="0">
              <a:effectLst/>
              <a:latin typeface="Times New Roman" panose="02020603050405020304" pitchFamily="18" charset="0"/>
              <a:ea typeface="SimSun" panose="02010600030101010101" pitchFamily="2" charset="-122"/>
            </a:endParaRPr>
          </a:p>
          <a:p>
            <a:r>
              <a:rPr lang="zh-CN" sz="12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本研究拟针对虚拟现实中对象操纵的关键问题进行研究，旨在提出相较于目前国际一流水准方法更加高效易用的基于头眼协同的虚拟现实对象操纵方法。</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本研究综述的四个主要目标是：（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）确定一套高效易用的基于头眼协同的虚拟现实对象操纵方法；（</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）探索比较多种头眼协同交互方法的优劣性；（</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3</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）确定效率和易用性的评估指标；（</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4</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）根据评估指标对比目前国际一流方法并作结果分析。</a:t>
            </a:r>
            <a:endParaRPr lang="en-CN" sz="1800" kern="100" dirty="0">
              <a:effectLst/>
              <a:latin typeface="Times New Roman" panose="02020603050405020304" pitchFamily="18" charset="0"/>
              <a:ea typeface="SimSun" panose="02010600030101010101" pitchFamily="2" charset="-122"/>
            </a:endParaRP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5</a:t>
            </a:fld>
            <a:endParaRPr lang="en-US" altLang="zh-CN"/>
          </a:p>
        </p:txBody>
      </p:sp>
    </p:spTree>
    <p:extLst>
      <p:ext uri="{BB962C8B-B14F-4D97-AF65-F5344CB8AC3E}">
        <p14:creationId xmlns:p14="http://schemas.microsoft.com/office/powerpoint/2010/main" val="292123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6</a:t>
            </a:fld>
            <a:endParaRPr lang="en-US" altLang="zh-CN"/>
          </a:p>
        </p:txBody>
      </p:sp>
    </p:spTree>
    <p:extLst>
      <p:ext uri="{BB962C8B-B14F-4D97-AF65-F5344CB8AC3E}">
        <p14:creationId xmlns:p14="http://schemas.microsoft.com/office/powerpoint/2010/main" val="34459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11</a:t>
            </a:fld>
            <a:endParaRPr lang="en-US" altLang="zh-CN"/>
          </a:p>
        </p:txBody>
      </p:sp>
    </p:spTree>
    <p:extLst>
      <p:ext uri="{BB962C8B-B14F-4D97-AF65-F5344CB8AC3E}">
        <p14:creationId xmlns:p14="http://schemas.microsoft.com/office/powerpoint/2010/main" val="345477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2822020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19.gif"/><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png"/><Relationship Id="rId7"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9.gif"/></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gif"/><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级本科生毕业设计开题答辩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研究内容一：头眼协同场景与目标浏览</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59" name="Group 58">
            <a:extLst>
              <a:ext uri="{FF2B5EF4-FFF2-40B4-BE49-F238E27FC236}">
                <a16:creationId xmlns:a16="http://schemas.microsoft.com/office/drawing/2014/main" id="{F3B54B60-FFBA-5DBB-252A-ECBEE96DAD14}"/>
              </a:ext>
            </a:extLst>
          </p:cNvPr>
          <p:cNvGrpSpPr/>
          <p:nvPr/>
        </p:nvGrpSpPr>
        <p:grpSpPr>
          <a:xfrm>
            <a:off x="618272" y="1844824"/>
            <a:ext cx="10908892" cy="4464496"/>
            <a:chOff x="227668" y="1700808"/>
            <a:chExt cx="10908892" cy="4464496"/>
          </a:xfrm>
        </p:grpSpPr>
        <p:sp>
          <p:nvSpPr>
            <p:cNvPr id="5" name="矩形: 圆角 4">
              <a:extLst>
                <a:ext uri="{FF2B5EF4-FFF2-40B4-BE49-F238E27FC236}">
                  <a16:creationId xmlns:a16="http://schemas.microsoft.com/office/drawing/2014/main" id="{4280E46A-F975-4CFE-990B-83095F542ECB}"/>
                </a:ext>
              </a:extLst>
            </p:cNvPr>
            <p:cNvSpPr/>
            <p:nvPr/>
          </p:nvSpPr>
          <p:spPr>
            <a:xfrm>
              <a:off x="227668" y="1700808"/>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8F75526-60B3-4696-A164-F1EA87742DE4}"/>
                </a:ext>
              </a:extLst>
            </p:cNvPr>
            <p:cNvSpPr txBox="1"/>
            <p:nvPr/>
          </p:nvSpPr>
          <p:spPr>
            <a:xfrm>
              <a:off x="3962180" y="5651956"/>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头眼协同的场景与目标浏览</a:t>
              </a:r>
            </a:p>
          </p:txBody>
        </p:sp>
        <p:grpSp>
          <p:nvGrpSpPr>
            <p:cNvPr id="29" name="Group 28">
              <a:extLst>
                <a:ext uri="{FF2B5EF4-FFF2-40B4-BE49-F238E27FC236}">
                  <a16:creationId xmlns:a16="http://schemas.microsoft.com/office/drawing/2014/main" id="{8237793F-1129-81BB-18E5-A92E2E0B0082}"/>
                </a:ext>
              </a:extLst>
            </p:cNvPr>
            <p:cNvGrpSpPr/>
            <p:nvPr/>
          </p:nvGrpSpPr>
          <p:grpSpPr>
            <a:xfrm>
              <a:off x="729313" y="1995031"/>
              <a:ext cx="9905603" cy="891256"/>
              <a:chOff x="729553" y="1995031"/>
              <a:chExt cx="9905603" cy="891256"/>
            </a:xfrm>
          </p:grpSpPr>
          <p:sp>
            <p:nvSpPr>
              <p:cNvPr id="45" name="圆角矩形 30">
                <a:extLst>
                  <a:ext uri="{FF2B5EF4-FFF2-40B4-BE49-F238E27FC236}">
                    <a16:creationId xmlns:a16="http://schemas.microsoft.com/office/drawing/2014/main" id="{B5E6037D-DC33-42D0-A247-12DA536F95E5}"/>
                  </a:ext>
                </a:extLst>
              </p:cNvPr>
              <p:cNvSpPr/>
              <p:nvPr/>
            </p:nvSpPr>
            <p:spPr>
              <a:xfrm>
                <a:off x="4746114" y="1995031"/>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生成误差感知</a:t>
                </a:r>
                <a:endParaRPr lang="en-US" altLang="zh-CN" sz="1400" b="0" dirty="0">
                  <a:solidFill>
                    <a:srgbClr val="000000"/>
                  </a:solidFill>
                </a:endParaRPr>
              </a:p>
              <a:p>
                <a:pPr lvl="0" algn="ctr"/>
                <a:r>
                  <a:rPr lang="zh-CN" sz="1400" b="0" dirty="0">
                    <a:solidFill>
                      <a:srgbClr val="000000"/>
                    </a:solidFill>
                  </a:rPr>
                  <a:t>的选择范围</a:t>
                </a:r>
                <a:endParaRPr lang="en-US" altLang="zh-CN" sz="1400" dirty="0">
                  <a:solidFill>
                    <a:srgbClr val="000000"/>
                  </a:solidFill>
                </a:endParaRPr>
              </a:p>
            </p:txBody>
          </p:sp>
          <p:sp>
            <p:nvSpPr>
              <p:cNvPr id="19" name="圆角矩形 30">
                <a:extLst>
                  <a:ext uri="{FF2B5EF4-FFF2-40B4-BE49-F238E27FC236}">
                    <a16:creationId xmlns:a16="http://schemas.microsoft.com/office/drawing/2014/main" id="{5123E8CD-2749-3A39-6D44-20187426C3E9}"/>
                  </a:ext>
                </a:extLst>
              </p:cNvPr>
              <p:cNvSpPr/>
              <p:nvPr/>
            </p:nvSpPr>
            <p:spPr>
              <a:xfrm>
                <a:off x="729553" y="1995032"/>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0" name="圆角矩形 30">
                <a:extLst>
                  <a:ext uri="{FF2B5EF4-FFF2-40B4-BE49-F238E27FC236}">
                    <a16:creationId xmlns:a16="http://schemas.microsoft.com/office/drawing/2014/main" id="{F7276350-60DF-46DD-6D86-EA7BF967E28B}"/>
                  </a:ext>
                </a:extLst>
              </p:cNvPr>
              <p:cNvSpPr/>
              <p:nvPr/>
            </p:nvSpPr>
            <p:spPr>
              <a:xfrm>
                <a:off x="2736930" y="1995032"/>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b="0" dirty="0">
                    <a:solidFill>
                      <a:srgbClr val="000000"/>
                    </a:solidFill>
                  </a:rPr>
                  <a:t>判断驻留点</a:t>
                </a:r>
                <a:endParaRPr lang="en-US" altLang="zh-CN" sz="1400" dirty="0">
                  <a:solidFill>
                    <a:srgbClr val="000000"/>
                  </a:solidFill>
                </a:endParaRPr>
              </a:p>
            </p:txBody>
          </p:sp>
          <p:sp>
            <p:nvSpPr>
              <p:cNvPr id="21" name="圆角矩形 30">
                <a:extLst>
                  <a:ext uri="{FF2B5EF4-FFF2-40B4-BE49-F238E27FC236}">
                    <a16:creationId xmlns:a16="http://schemas.microsoft.com/office/drawing/2014/main" id="{27451EEE-0381-124F-4CA9-3D284BE8658D}"/>
                  </a:ext>
                </a:extLst>
              </p:cNvPr>
              <p:cNvSpPr/>
              <p:nvPr/>
            </p:nvSpPr>
            <p:spPr>
              <a:xfrm>
                <a:off x="6754876" y="1995033"/>
                <a:ext cx="1872000" cy="891254"/>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标定候选目标集</a:t>
                </a:r>
              </a:p>
            </p:txBody>
          </p:sp>
          <p:sp>
            <p:nvSpPr>
              <p:cNvPr id="22" name="圆角矩形 30">
                <a:extLst>
                  <a:ext uri="{FF2B5EF4-FFF2-40B4-BE49-F238E27FC236}">
                    <a16:creationId xmlns:a16="http://schemas.microsoft.com/office/drawing/2014/main" id="{883EB0F6-D50F-ECE3-A359-F4F1317504BC}"/>
                  </a:ext>
                </a:extLst>
              </p:cNvPr>
              <p:cNvSpPr/>
              <p:nvPr/>
            </p:nvSpPr>
            <p:spPr>
              <a:xfrm>
                <a:off x="8763156" y="2013897"/>
                <a:ext cx="1872000" cy="872390"/>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被选中物体边缘</a:t>
                </a:r>
                <a:r>
                  <a:rPr lang="en-US" sz="1400" b="0" dirty="0" err="1">
                    <a:solidFill>
                      <a:srgbClr val="000000"/>
                    </a:solidFill>
                  </a:rPr>
                  <a:t>高亮</a:t>
                </a:r>
                <a:endParaRPr lang="en-US" sz="1400" b="0" dirty="0">
                  <a:solidFill>
                    <a:srgbClr val="000000"/>
                  </a:solidFill>
                </a:endParaRPr>
              </a:p>
            </p:txBody>
          </p:sp>
        </p:grpSp>
        <p:grpSp>
          <p:nvGrpSpPr>
            <p:cNvPr id="26" name="Group 25">
              <a:extLst>
                <a:ext uri="{FF2B5EF4-FFF2-40B4-BE49-F238E27FC236}">
                  <a16:creationId xmlns:a16="http://schemas.microsoft.com/office/drawing/2014/main" id="{B60725E7-B8D0-C3F2-D9FF-153B86B0B48B}"/>
                </a:ext>
              </a:extLst>
            </p:cNvPr>
            <p:cNvGrpSpPr/>
            <p:nvPr/>
          </p:nvGrpSpPr>
          <p:grpSpPr>
            <a:xfrm>
              <a:off x="729313" y="3178681"/>
              <a:ext cx="9905603" cy="1759852"/>
              <a:chOff x="729553" y="3178681"/>
              <a:chExt cx="9905603" cy="1759852"/>
            </a:xfrm>
          </p:grpSpPr>
          <p:pic>
            <p:nvPicPr>
              <p:cNvPr id="23" name="图片 38">
                <a:extLst>
                  <a:ext uri="{FF2B5EF4-FFF2-40B4-BE49-F238E27FC236}">
                    <a16:creationId xmlns:a16="http://schemas.microsoft.com/office/drawing/2014/main" id="{67CE3C76-4E04-4EEB-2283-666EAF549B95}"/>
                  </a:ext>
                </a:extLst>
              </p:cNvPr>
              <p:cNvPicPr>
                <a:picLocks noChangeAspect="1"/>
              </p:cNvPicPr>
              <p:nvPr/>
            </p:nvPicPr>
            <p:blipFill>
              <a:blip r:embed="rId3"/>
              <a:stretch/>
            </p:blipFill>
            <p:spPr>
              <a:xfrm>
                <a:off x="729553" y="3180511"/>
                <a:ext cx="3143977" cy="1758022"/>
              </a:xfrm>
              <a:prstGeom prst="rect">
                <a:avLst/>
              </a:prstGeom>
            </p:spPr>
          </p:pic>
          <p:pic>
            <p:nvPicPr>
              <p:cNvPr id="24" name="图片 39">
                <a:extLst>
                  <a:ext uri="{FF2B5EF4-FFF2-40B4-BE49-F238E27FC236}">
                    <a16:creationId xmlns:a16="http://schemas.microsoft.com/office/drawing/2014/main" id="{BE0C0385-9D2F-C527-D636-791EFC763B89}"/>
                  </a:ext>
                </a:extLst>
              </p:cNvPr>
              <p:cNvPicPr>
                <a:picLocks noChangeAspect="1"/>
              </p:cNvPicPr>
              <p:nvPr/>
            </p:nvPicPr>
            <p:blipFill>
              <a:blip r:embed="rId4"/>
              <a:stretch/>
            </p:blipFill>
            <p:spPr>
              <a:xfrm>
                <a:off x="4092938" y="3178681"/>
                <a:ext cx="3114035" cy="1758022"/>
              </a:xfrm>
              <a:prstGeom prst="rect">
                <a:avLst/>
              </a:prstGeom>
            </p:spPr>
          </p:pic>
          <p:pic>
            <p:nvPicPr>
              <p:cNvPr id="25" name="图片 38">
                <a:extLst>
                  <a:ext uri="{FF2B5EF4-FFF2-40B4-BE49-F238E27FC236}">
                    <a16:creationId xmlns:a16="http://schemas.microsoft.com/office/drawing/2014/main" id="{8B25FBE6-34A7-33E4-6AB6-9D32CD1E911C}"/>
                  </a:ext>
                </a:extLst>
              </p:cNvPr>
              <p:cNvPicPr>
                <a:picLocks noChangeAspect="1"/>
              </p:cNvPicPr>
              <p:nvPr/>
            </p:nvPicPr>
            <p:blipFill>
              <a:blip r:embed="rId5"/>
              <a:stretch/>
            </p:blipFill>
            <p:spPr>
              <a:xfrm>
                <a:off x="7426381" y="3178681"/>
                <a:ext cx="3208775" cy="1756800"/>
              </a:xfrm>
              <a:prstGeom prst="rect">
                <a:avLst/>
              </a:prstGeom>
            </p:spPr>
          </p:pic>
        </p:gr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601313" y="2440658"/>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stCxn id="20" idx="3"/>
              <a:endCxn id="45" idx="1"/>
            </p:cNvCxnSpPr>
            <p:nvPr/>
          </p:nvCxnSpPr>
          <p:spPr bwMode="auto">
            <a:xfrm flipV="1">
              <a:off x="4608690" y="2440659"/>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stCxn id="45" idx="3"/>
              <a:endCxn id="21" idx="1"/>
            </p:cNvCxnSpPr>
            <p:nvPr/>
          </p:nvCxnSpPr>
          <p:spPr bwMode="auto">
            <a:xfrm>
              <a:off x="6617874" y="2440659"/>
              <a:ext cx="136762"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4" name="Straight Arrow Connector 53">
              <a:extLst>
                <a:ext uri="{FF2B5EF4-FFF2-40B4-BE49-F238E27FC236}">
                  <a16:creationId xmlns:a16="http://schemas.microsoft.com/office/drawing/2014/main" id="{C9F39828-3877-5B30-90C5-903E3097B0ED}"/>
                </a:ext>
              </a:extLst>
            </p:cNvPr>
            <p:cNvCxnSpPr>
              <a:stCxn id="21" idx="3"/>
            </p:cNvCxnSpPr>
            <p:nvPr/>
          </p:nvCxnSpPr>
          <p:spPr bwMode="auto">
            <a:xfrm>
              <a:off x="8626636" y="2440660"/>
              <a:ext cx="136280" cy="9432"/>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55" name="TextBox 54">
              <a:extLst>
                <a:ext uri="{FF2B5EF4-FFF2-40B4-BE49-F238E27FC236}">
                  <a16:creationId xmlns:a16="http://schemas.microsoft.com/office/drawing/2014/main" id="{5DF1D63B-3F5E-301E-3E3C-7D508DFA3E10}"/>
                </a:ext>
              </a:extLst>
            </p:cNvPr>
            <p:cNvSpPr txBox="1"/>
            <p:nvPr/>
          </p:nvSpPr>
          <p:spPr>
            <a:xfrm>
              <a:off x="1401201" y="501951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头部运动</a:t>
              </a:r>
            </a:p>
          </p:txBody>
        </p:sp>
        <p:sp>
          <p:nvSpPr>
            <p:cNvPr id="56" name="TextBox 55">
              <a:extLst>
                <a:ext uri="{FF2B5EF4-FFF2-40B4-BE49-F238E27FC236}">
                  <a16:creationId xmlns:a16="http://schemas.microsoft.com/office/drawing/2014/main" id="{D9783B14-45E5-13F4-13AF-DA9B95F91345}"/>
                </a:ext>
              </a:extLst>
            </p:cNvPr>
            <p:cNvSpPr txBox="1"/>
            <p:nvPr/>
          </p:nvSpPr>
          <p:spPr>
            <a:xfrm>
              <a:off x="8135959" y="5016490"/>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选定目标物体</a:t>
              </a:r>
            </a:p>
          </p:txBody>
        </p:sp>
        <p:sp>
          <p:nvSpPr>
            <p:cNvPr id="57" name="TextBox 56">
              <a:extLst>
                <a:ext uri="{FF2B5EF4-FFF2-40B4-BE49-F238E27FC236}">
                  <a16:creationId xmlns:a16="http://schemas.microsoft.com/office/drawing/2014/main" id="{0B6E9FE6-952E-502E-C63C-2FBC94500424}"/>
                </a:ext>
              </a:extLst>
            </p:cNvPr>
            <p:cNvSpPr txBox="1"/>
            <p:nvPr/>
          </p:nvSpPr>
          <p:spPr>
            <a:xfrm>
              <a:off x="4781774" y="5016491"/>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眼部运动</a:t>
              </a:r>
            </a:p>
          </p:txBody>
        </p:sp>
      </p:grpSp>
    </p:spTree>
    <p:extLst>
      <p:ext uri="{BB962C8B-B14F-4D97-AF65-F5344CB8AC3E}">
        <p14:creationId xmlns:p14="http://schemas.microsoft.com/office/powerpoint/2010/main" val="3142179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3383607"/>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092650" y="1725238"/>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缓存当前选</a:t>
            </a:r>
            <a:endParaRPr lang="en-US" altLang="zh-CN" sz="1400" dirty="0"/>
          </a:p>
          <a:p>
            <a:pPr lvl="0" algn="ctr"/>
            <a:r>
              <a:rPr lang="zh-CN" sz="1400" dirty="0"/>
              <a:t>择目标信息</a:t>
            </a:r>
          </a:p>
        </p:txBody>
      </p:sp>
      <p:sp>
        <p:nvSpPr>
          <p:cNvPr id="20" name="圆角矩形 30">
            <a:extLst>
              <a:ext uri="{FF2B5EF4-FFF2-40B4-BE49-F238E27FC236}">
                <a16:creationId xmlns:a16="http://schemas.microsoft.com/office/drawing/2014/main" id="{F7276350-60DF-46DD-6D86-EA7BF967E28B}"/>
              </a:ext>
            </a:extLst>
          </p:cNvPr>
          <p:cNvSpPr/>
          <p:nvPr/>
        </p:nvSpPr>
        <p:spPr>
          <a:xfrm>
            <a:off x="3100027" y="1725238"/>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883EB0F6-D50F-ECE3-A359-F4F1317504BC}"/>
              </a:ext>
            </a:extLst>
          </p:cNvPr>
          <p:cNvSpPr/>
          <p:nvPr/>
        </p:nvSpPr>
        <p:spPr>
          <a:xfrm>
            <a:off x="9126253" y="1744103"/>
            <a:ext cx="1872000" cy="872390"/>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CN" sz="1400" b="0" dirty="0">
                <a:solidFill>
                  <a:srgbClr val="000000"/>
                </a:solidFill>
              </a:rPr>
              <a:t>目标</a:t>
            </a:r>
            <a:r>
              <a:rPr lang="zh-CN" altLang="en-US" sz="1400" b="0" dirty="0">
                <a:solidFill>
                  <a:srgbClr val="000000"/>
                </a:solidFill>
              </a:rPr>
              <a:t>选中</a:t>
            </a:r>
            <a:endParaRPr lang="en-US" sz="1400" b="0" dirty="0">
              <a:solidFill>
                <a:srgbClr val="000000"/>
              </a:solidFill>
            </a:endParaRPr>
          </a:p>
        </p:txBody>
      </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64650" y="217086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p:cNvCxnSpPr>
          <p:nvPr/>
        </p:nvCxnSpPr>
        <p:spPr bwMode="auto">
          <a:xfrm flipV="1">
            <a:off x="4972027" y="217086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cxnSpLocks/>
            <a:endCxn id="22" idx="1"/>
          </p:cNvCxnSpPr>
          <p:nvPr/>
        </p:nvCxnSpPr>
        <p:spPr bwMode="auto">
          <a:xfrm>
            <a:off x="6981211" y="2170865"/>
            <a:ext cx="2145042" cy="9433"/>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 name="决策 31">
            <a:extLst>
              <a:ext uri="{FF2B5EF4-FFF2-40B4-BE49-F238E27FC236}">
                <a16:creationId xmlns:a16="http://schemas.microsoft.com/office/drawing/2014/main" id="{13596E82-3864-88D0-F681-4BE17EDB3DCA}"/>
              </a:ext>
            </a:extLst>
          </p:cNvPr>
          <p:cNvSpPr/>
          <p:nvPr/>
        </p:nvSpPr>
        <p:spPr>
          <a:xfrm>
            <a:off x="5107405" y="1686141"/>
            <a:ext cx="1872000" cy="967619"/>
          </a:xfrm>
          <a:prstGeom prst="flowChartDecision">
            <a:avLst/>
          </a:prstGeom>
          <a:gradFill rotWithShape="1">
            <a:gsLst>
              <a:gs pos="0">
                <a:srgbClr val="65EBC1"/>
              </a:gs>
              <a:gs pos="100000">
                <a:srgbClr val="CFC7F4"/>
              </a:gs>
            </a:gsLst>
            <a:lin ang="8100000" scaled="1"/>
          </a:gradFill>
          <a:ln w="0">
            <a:prstDash val="solid"/>
          </a:ln>
        </p:spPr>
        <p:txBody>
          <a:bodyPr anchor="ctr"/>
          <a:lstStyle/>
          <a:p>
            <a:pPr lvl="0" algn="ctr"/>
            <a:r>
              <a:rPr lang="zh-CN" sz="1400"/>
              <a:t>歧义检测</a:t>
            </a:r>
          </a:p>
        </p:txBody>
      </p:sp>
      <p:sp>
        <p:nvSpPr>
          <p:cNvPr id="6" name="圆角矩形 30">
            <a:extLst>
              <a:ext uri="{FF2B5EF4-FFF2-40B4-BE49-F238E27FC236}">
                <a16:creationId xmlns:a16="http://schemas.microsoft.com/office/drawing/2014/main" id="{05C7E84C-4E89-4B84-2D32-91ECD2F692F8}"/>
              </a:ext>
            </a:extLst>
          </p:cNvPr>
          <p:cNvSpPr/>
          <p:nvPr/>
        </p:nvSpPr>
        <p:spPr>
          <a:xfrm>
            <a:off x="7117973" y="3224017"/>
            <a:ext cx="1872000" cy="872390"/>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cxnSp>
        <p:nvCxnSpPr>
          <p:cNvPr id="9" name="Elbow Connector 8">
            <a:extLst>
              <a:ext uri="{FF2B5EF4-FFF2-40B4-BE49-F238E27FC236}">
                <a16:creationId xmlns:a16="http://schemas.microsoft.com/office/drawing/2014/main" id="{23EC1855-5733-66EE-96A4-17DC76138B9A}"/>
              </a:ext>
            </a:extLst>
          </p:cNvPr>
          <p:cNvCxnSpPr>
            <a:stCxn id="3" idx="2"/>
            <a:endCxn id="6" idx="1"/>
          </p:cNvCxnSpPr>
          <p:nvPr/>
        </p:nvCxnSpPr>
        <p:spPr bwMode="auto">
          <a:xfrm rot="16200000" flipH="1">
            <a:off x="6077463" y="2619702"/>
            <a:ext cx="1006452" cy="1074568"/>
          </a:xfrm>
          <a:prstGeom prst="bentConnector2">
            <a:avLst/>
          </a:prstGeom>
          <a:solidFill>
            <a:schemeClr val="accent1"/>
          </a:solidFill>
          <a:ln w="9525" cap="flat" cmpd="sng" algn="ctr">
            <a:solidFill>
              <a:schemeClr val="tx1"/>
            </a:solidFill>
            <a:prstDash val="solid"/>
            <a:round/>
            <a:headEnd type="none" w="med" len="med"/>
            <a:tailEnd type="triangle"/>
          </a:ln>
        </p:spPr>
      </p:cxnSp>
      <p:cxnSp>
        <p:nvCxnSpPr>
          <p:cNvPr id="10" name="Elbow Connector 9">
            <a:extLst>
              <a:ext uri="{FF2B5EF4-FFF2-40B4-BE49-F238E27FC236}">
                <a16:creationId xmlns:a16="http://schemas.microsoft.com/office/drawing/2014/main" id="{081CA8F7-52D9-C8B9-5F9C-0F1C780E2940}"/>
              </a:ext>
            </a:extLst>
          </p:cNvPr>
          <p:cNvCxnSpPr>
            <a:cxnSpLocks/>
            <a:stCxn id="6" idx="3"/>
            <a:endCxn id="22" idx="2"/>
          </p:cNvCxnSpPr>
          <p:nvPr/>
        </p:nvCxnSpPr>
        <p:spPr bwMode="auto">
          <a:xfrm flipV="1">
            <a:off x="8989973" y="2616493"/>
            <a:ext cx="1072280" cy="1043719"/>
          </a:xfrm>
          <a:prstGeom prst="bentConnector2">
            <a:avLst/>
          </a:prstGeom>
          <a:solidFill>
            <a:schemeClr val="accent1"/>
          </a:solidFill>
          <a:ln w="9525" cap="flat" cmpd="sng" algn="ctr">
            <a:solidFill>
              <a:schemeClr val="tx1"/>
            </a:solidFill>
            <a:prstDash val="solid"/>
            <a:round/>
            <a:headEnd type="none" w="med" len="med"/>
            <a:tailEnd type="triangle"/>
          </a:ln>
        </p:spPr>
      </p:cxnSp>
      <p:sp>
        <p:nvSpPr>
          <p:cNvPr id="15" name="TextBox 14">
            <a:extLst>
              <a:ext uri="{FF2B5EF4-FFF2-40B4-BE49-F238E27FC236}">
                <a16:creationId xmlns:a16="http://schemas.microsoft.com/office/drawing/2014/main" id="{01E2FB9E-3A86-B769-768D-BCAFC4752760}"/>
              </a:ext>
            </a:extLst>
          </p:cNvPr>
          <p:cNvSpPr txBox="1"/>
          <p:nvPr/>
        </p:nvSpPr>
        <p:spPr>
          <a:xfrm>
            <a:off x="5667565" y="2982765"/>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有</a:t>
            </a:r>
          </a:p>
        </p:txBody>
      </p:sp>
      <p:sp>
        <p:nvSpPr>
          <p:cNvPr id="16" name="TextBox 15">
            <a:extLst>
              <a:ext uri="{FF2B5EF4-FFF2-40B4-BE49-F238E27FC236}">
                <a16:creationId xmlns:a16="http://schemas.microsoft.com/office/drawing/2014/main" id="{BB8A91FD-DC0F-7CD5-6E6A-15543F0CFBE1}"/>
              </a:ext>
            </a:extLst>
          </p:cNvPr>
          <p:cNvSpPr txBox="1"/>
          <p:nvPr/>
        </p:nvSpPr>
        <p:spPr>
          <a:xfrm>
            <a:off x="7796925" y="1863062"/>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无</a:t>
            </a:r>
          </a:p>
        </p:txBody>
      </p:sp>
      <p:grpSp>
        <p:nvGrpSpPr>
          <p:cNvPr id="12" name="组合 11">
            <a:extLst>
              <a:ext uri="{FF2B5EF4-FFF2-40B4-BE49-F238E27FC236}">
                <a16:creationId xmlns:a16="http://schemas.microsoft.com/office/drawing/2014/main" id="{A8748228-FE3C-D490-1345-23045A447E4E}"/>
              </a:ext>
            </a:extLst>
          </p:cNvPr>
          <p:cNvGrpSpPr/>
          <p:nvPr/>
        </p:nvGrpSpPr>
        <p:grpSpPr>
          <a:xfrm>
            <a:off x="2201239" y="4447985"/>
            <a:ext cx="7684331" cy="2077359"/>
            <a:chOff x="-47183" y="4223609"/>
            <a:chExt cx="7684331" cy="2077359"/>
          </a:xfrm>
        </p:grpSpPr>
        <p:pic>
          <p:nvPicPr>
            <p:cNvPr id="42" name="Picture 2">
              <a:extLst>
                <a:ext uri="{FF2B5EF4-FFF2-40B4-BE49-F238E27FC236}">
                  <a16:creationId xmlns:a16="http://schemas.microsoft.com/office/drawing/2014/main" id="{84A241DE-F9B8-45BA-A805-6CC016E52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6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30F408C9-68A5-4790-88CF-B3DF497FB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1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D66DA90A-5BAE-49A1-8790-6E8C2B54E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6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D8A4845F-14DE-405C-B388-5C9EF27EA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1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5">
              <a:extLst>
                <a:ext uri="{FF2B5EF4-FFF2-40B4-BE49-F238E27FC236}">
                  <a16:creationId xmlns:a16="http://schemas.microsoft.com/office/drawing/2014/main" id="{B0EC497F-F267-4AC4-8C06-86BD6C45E648}"/>
                </a:ext>
              </a:extLst>
            </p:cNvPr>
            <p:cNvSpPr txBox="1"/>
            <p:nvPr/>
          </p:nvSpPr>
          <p:spPr>
            <a:xfrm>
              <a:off x="2319852" y="4728338"/>
              <a:ext cx="2144292" cy="446276"/>
            </a:xfrm>
            <a:prstGeom prst="rect">
              <a:avLst/>
            </a:prstGeom>
            <a:solidFill>
              <a:schemeClr val="bg1"/>
            </a:solidFill>
          </p:spPr>
          <p:txBody>
            <a:bodyPr wrap="square">
              <a:spAutoFit/>
            </a:bodyPr>
            <a:lstStyle/>
            <a:p>
              <a:pPr algn="ctr"/>
              <a:r>
                <a:rPr lang="zh-CN" altLang="en-US" sz="2300" kern="100" dirty="0">
                  <a:latin typeface="+mn-ea"/>
                  <a:ea typeface="+mn-ea"/>
                </a:rPr>
                <a:t>跳视与微跳视</a:t>
              </a:r>
              <a:endParaRPr lang="en-CN" sz="2300" dirty="0"/>
            </a:p>
          </p:txBody>
        </p:sp>
        <p:sp>
          <p:nvSpPr>
            <p:cNvPr id="47" name="TextBox 6">
              <a:extLst>
                <a:ext uri="{FF2B5EF4-FFF2-40B4-BE49-F238E27FC236}">
                  <a16:creationId xmlns:a16="http://schemas.microsoft.com/office/drawing/2014/main" id="{238D9BF2-37FE-4CAD-8E00-E8E7C4FC0082}"/>
                </a:ext>
              </a:extLst>
            </p:cNvPr>
            <p:cNvSpPr txBox="1"/>
            <p:nvPr/>
          </p:nvSpPr>
          <p:spPr>
            <a:xfrm>
              <a:off x="5136848" y="4728338"/>
              <a:ext cx="2500300" cy="446276"/>
            </a:xfrm>
            <a:prstGeom prst="rect">
              <a:avLst/>
            </a:prstGeom>
            <a:solidFill>
              <a:schemeClr val="bg1"/>
            </a:solidFill>
          </p:spPr>
          <p:txBody>
            <a:bodyPr wrap="square">
              <a:spAutoFit/>
            </a:bodyPr>
            <a:lstStyle/>
            <a:p>
              <a:pPr algn="ctr"/>
              <a:r>
                <a:rPr lang="zh-CN" altLang="en-US" sz="2300" kern="100" dirty="0">
                  <a:latin typeface="+mn-ea"/>
                  <a:ea typeface="+mn-ea"/>
                </a:rPr>
                <a:t>平滑追</a:t>
              </a:r>
              <a:r>
                <a:rPr lang="zh-CN" sz="2300" kern="100" dirty="0">
                  <a:effectLst/>
                  <a:latin typeface="+mn-ea"/>
                  <a:ea typeface="+mn-ea"/>
                  <a:cs typeface="SimSun" panose="02010600030101010101" pitchFamily="2" charset="-122"/>
                </a:rPr>
                <a:t>瞄</a:t>
              </a:r>
              <a:endParaRPr lang="en-CN" sz="2300" dirty="0"/>
            </a:p>
          </p:txBody>
        </p:sp>
        <p:sp>
          <p:nvSpPr>
            <p:cNvPr id="48" name="TextBox 9">
              <a:extLst>
                <a:ext uri="{FF2B5EF4-FFF2-40B4-BE49-F238E27FC236}">
                  <a16:creationId xmlns:a16="http://schemas.microsoft.com/office/drawing/2014/main" id="{78099F26-AADE-4F18-9C32-D03E221BF026}"/>
                </a:ext>
              </a:extLst>
            </p:cNvPr>
            <p:cNvSpPr txBox="1"/>
            <p:nvPr/>
          </p:nvSpPr>
          <p:spPr>
            <a:xfrm>
              <a:off x="2355856" y="5854692"/>
              <a:ext cx="2072284" cy="446276"/>
            </a:xfrm>
            <a:prstGeom prst="rect">
              <a:avLst/>
            </a:prstGeom>
            <a:solidFill>
              <a:schemeClr val="bg1"/>
            </a:solidFill>
          </p:spPr>
          <p:txBody>
            <a:bodyPr wrap="square">
              <a:spAutoFit/>
            </a:bodyPr>
            <a:lstStyle/>
            <a:p>
              <a:pPr algn="ctr"/>
              <a:r>
                <a:rPr lang="zh-CN" altLang="en-US" sz="2300" kern="100" dirty="0">
                  <a:latin typeface="+mn-ea"/>
                  <a:ea typeface="+mn-ea"/>
                </a:rPr>
                <a:t>幅</a:t>
              </a:r>
              <a:r>
                <a:rPr lang="zh-CN" altLang="en-CN" sz="2300" kern="100" dirty="0">
                  <a:latin typeface="+mn-ea"/>
                  <a:ea typeface="+mn-ea"/>
                </a:rPr>
                <a:t>奏运动</a:t>
              </a:r>
              <a:endParaRPr lang="en-CN" sz="2300" dirty="0"/>
            </a:p>
          </p:txBody>
        </p:sp>
        <p:sp>
          <p:nvSpPr>
            <p:cNvPr id="49" name="TextBox 10">
              <a:extLst>
                <a:ext uri="{FF2B5EF4-FFF2-40B4-BE49-F238E27FC236}">
                  <a16:creationId xmlns:a16="http://schemas.microsoft.com/office/drawing/2014/main" id="{6DB7176D-DFC5-43AE-A3BF-A612430FDA7A}"/>
                </a:ext>
              </a:extLst>
            </p:cNvPr>
            <p:cNvSpPr txBox="1"/>
            <p:nvPr/>
          </p:nvSpPr>
          <p:spPr>
            <a:xfrm>
              <a:off x="5136849" y="5854692"/>
              <a:ext cx="2500299" cy="446276"/>
            </a:xfrm>
            <a:prstGeom prst="rect">
              <a:avLst/>
            </a:prstGeom>
            <a:solidFill>
              <a:schemeClr val="bg1"/>
            </a:solidFill>
          </p:spPr>
          <p:txBody>
            <a:bodyPr wrap="square">
              <a:spAutoFit/>
            </a:bodyPr>
            <a:lstStyle/>
            <a:p>
              <a:pPr algn="ctr"/>
              <a:r>
                <a:rPr lang="zh-CN" sz="2300" kern="100" dirty="0">
                  <a:effectLst/>
                  <a:latin typeface="+mn-ea"/>
                  <a:ea typeface="+mn-ea"/>
                  <a:cs typeface="SimSun" panose="02010600030101010101" pitchFamily="2" charset="-122"/>
                </a:rPr>
                <a:t>视动震颤</a:t>
              </a:r>
              <a:endParaRPr lang="en-CN" sz="2300" dirty="0"/>
            </a:p>
          </p:txBody>
        </p:sp>
        <p:sp>
          <p:nvSpPr>
            <p:cNvPr id="39" name="TextBox 12">
              <a:extLst>
                <a:ext uri="{FF2B5EF4-FFF2-40B4-BE49-F238E27FC236}">
                  <a16:creationId xmlns:a16="http://schemas.microsoft.com/office/drawing/2014/main" id="{70FEC2B4-10DD-435E-92D2-2C888B4BE58D}"/>
                </a:ext>
              </a:extLst>
            </p:cNvPr>
            <p:cNvSpPr txBox="1"/>
            <p:nvPr/>
          </p:nvSpPr>
          <p:spPr>
            <a:xfrm>
              <a:off x="188621" y="4728338"/>
              <a:ext cx="1005096" cy="446276"/>
            </a:xfrm>
            <a:prstGeom prst="rect">
              <a:avLst/>
            </a:prstGeom>
            <a:solidFill>
              <a:schemeClr val="bg1"/>
            </a:solidFill>
          </p:spPr>
          <p:txBody>
            <a:bodyPr wrap="square">
              <a:spAutoFit/>
            </a:bodyPr>
            <a:lstStyle/>
            <a:p>
              <a:pPr algn="ctr"/>
              <a:r>
                <a:rPr lang="zh-CN" altLang="en-US" sz="2300" kern="100" dirty="0">
                  <a:effectLst/>
                  <a:latin typeface="+mn-ea"/>
                  <a:ea typeface="+mn-ea"/>
                  <a:cs typeface="SimSun" panose="02010600030101010101" pitchFamily="2" charset="-122"/>
                </a:rPr>
                <a:t>眨眼</a:t>
              </a:r>
              <a:endParaRPr lang="en-US" altLang="zh-CN" sz="2300" kern="100" dirty="0">
                <a:effectLst/>
                <a:latin typeface="+mn-ea"/>
                <a:ea typeface="+mn-ea"/>
                <a:cs typeface="SimSun" panose="02010600030101010101" pitchFamily="2" charset="-122"/>
              </a:endParaRPr>
            </a:p>
          </p:txBody>
        </p:sp>
        <p:sp>
          <p:nvSpPr>
            <p:cNvPr id="40" name="TextBox 13">
              <a:extLst>
                <a:ext uri="{FF2B5EF4-FFF2-40B4-BE49-F238E27FC236}">
                  <a16:creationId xmlns:a16="http://schemas.microsoft.com/office/drawing/2014/main" id="{7AE0F70A-FFD7-4408-A1F5-DF28A0BE331A}"/>
                </a:ext>
              </a:extLst>
            </p:cNvPr>
            <p:cNvSpPr txBox="1"/>
            <p:nvPr/>
          </p:nvSpPr>
          <p:spPr>
            <a:xfrm>
              <a:off x="171222" y="5854692"/>
              <a:ext cx="1039894" cy="446276"/>
            </a:xfrm>
            <a:prstGeom prst="rect">
              <a:avLst/>
            </a:prstGeom>
            <a:solidFill>
              <a:schemeClr val="bg1"/>
            </a:solidFill>
          </p:spPr>
          <p:txBody>
            <a:bodyPr wrap="square">
              <a:spAutoFit/>
            </a:bodyPr>
            <a:lstStyle/>
            <a:p>
              <a:pPr algn="ctr"/>
              <a:r>
                <a:rPr lang="zh-CN" altLang="en-US" sz="2300" kern="100" dirty="0">
                  <a:latin typeface="+mn-ea"/>
                  <a:ea typeface="+mn-ea"/>
                  <a:cs typeface="SimSun" panose="02010600030101010101" pitchFamily="2" charset="-122"/>
                </a:rPr>
                <a:t>凝视</a:t>
              </a:r>
              <a:endParaRPr lang="en-US" altLang="zh-CN" sz="2300" kern="100" dirty="0">
                <a:effectLst/>
                <a:latin typeface="+mn-ea"/>
                <a:ea typeface="+mn-ea"/>
                <a:cs typeface="SimSun" panose="02010600030101010101" pitchFamily="2" charset="-122"/>
              </a:endParaRPr>
            </a:p>
          </p:txBody>
        </p:sp>
        <p:pic>
          <p:nvPicPr>
            <p:cNvPr id="1026" name="Picture 2" descr="Eyes — Aistė Stancikaitė">
              <a:extLst>
                <a:ext uri="{FF2B5EF4-FFF2-40B4-BE49-F238E27FC236}">
                  <a16:creationId xmlns:a16="http://schemas.microsoft.com/office/drawing/2014/main" id="{393C6DC3-E37C-D3C2-3B3E-996FDDB318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6165" b="28287"/>
            <a:stretch/>
          </p:blipFill>
          <p:spPr bwMode="auto">
            <a:xfrm>
              <a:off x="-1938" y="4286686"/>
              <a:ext cx="1386215" cy="43352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0EE12A4-2A26-1444-F2D1-9517EDC3213C}"/>
                </a:ext>
              </a:extLst>
            </p:cNvPr>
            <p:cNvPicPr>
              <a:picLocks noChangeAspect="1"/>
            </p:cNvPicPr>
            <p:nvPr/>
          </p:nvPicPr>
          <p:blipFill rotWithShape="1">
            <a:blip r:embed="rId9"/>
            <a:srcRect t="14225"/>
            <a:stretch/>
          </p:blipFill>
          <p:spPr>
            <a:xfrm>
              <a:off x="-47183" y="5374245"/>
              <a:ext cx="1476705" cy="559678"/>
            </a:xfrm>
            <a:prstGeom prst="rect">
              <a:avLst/>
            </a:prstGeom>
          </p:spPr>
        </p:pic>
      </p:grpSp>
    </p:spTree>
    <p:extLst>
      <p:ext uri="{BB962C8B-B14F-4D97-AF65-F5344CB8AC3E}">
        <p14:creationId xmlns:p14="http://schemas.microsoft.com/office/powerpoint/2010/main" val="115981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研究内容二：头眼协同的目标选择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8" name="文本框 17">
            <a:extLst>
              <a:ext uri="{FF2B5EF4-FFF2-40B4-BE49-F238E27FC236}">
                <a16:creationId xmlns:a16="http://schemas.microsoft.com/office/drawing/2014/main" id="{68F75526-60B3-4696-A164-F1EA87742DE4}"/>
              </a:ext>
            </a:extLst>
          </p:cNvPr>
          <p:cNvSpPr txBox="1"/>
          <p:nvPr/>
        </p:nvSpPr>
        <p:spPr>
          <a:xfrm>
            <a:off x="4352784" y="5795972"/>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头眼协同的二次确认</a:t>
            </a:r>
          </a:p>
        </p:txBody>
      </p:sp>
      <p:sp>
        <p:nvSpPr>
          <p:cNvPr id="19" name="圆角矩形 30">
            <a:extLst>
              <a:ext uri="{FF2B5EF4-FFF2-40B4-BE49-F238E27FC236}">
                <a16:creationId xmlns:a16="http://schemas.microsoft.com/office/drawing/2014/main" id="{5123E8CD-2749-3A39-6D44-20187426C3E9}"/>
              </a:ext>
            </a:extLst>
          </p:cNvPr>
          <p:cNvSpPr/>
          <p:nvPr/>
        </p:nvSpPr>
        <p:spPr>
          <a:xfrm>
            <a:off x="1143638"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确定候选物体清单</a:t>
            </a:r>
          </a:p>
        </p:txBody>
      </p:sp>
      <p:sp>
        <p:nvSpPr>
          <p:cNvPr id="20" name="圆角矩形 30">
            <a:extLst>
              <a:ext uri="{FF2B5EF4-FFF2-40B4-BE49-F238E27FC236}">
                <a16:creationId xmlns:a16="http://schemas.microsoft.com/office/drawing/2014/main" id="{F7276350-60DF-46DD-6D86-EA7BF967E28B}"/>
              </a:ext>
            </a:extLst>
          </p:cNvPr>
          <p:cNvSpPr/>
          <p:nvPr/>
        </p:nvSpPr>
        <p:spPr>
          <a:xfrm>
            <a:off x="3698813"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生成候选轮盘</a:t>
            </a:r>
          </a:p>
        </p:txBody>
      </p:sp>
      <p:sp>
        <p:nvSpPr>
          <p:cNvPr id="22" name="圆角矩形 30">
            <a:extLst>
              <a:ext uri="{FF2B5EF4-FFF2-40B4-BE49-F238E27FC236}">
                <a16:creationId xmlns:a16="http://schemas.microsoft.com/office/drawing/2014/main" id="{883EB0F6-D50F-ECE3-A359-F4F1317504BC}"/>
              </a:ext>
            </a:extLst>
          </p:cNvPr>
          <p:cNvSpPr/>
          <p:nvPr/>
        </p:nvSpPr>
        <p:spPr>
          <a:xfrm>
            <a:off x="8805174" y="2139049"/>
            <a:ext cx="2240163" cy="898768"/>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快速两次眨眼</a:t>
            </a:r>
            <a:r>
              <a:rPr lang="zh-CN" sz="1400" dirty="0"/>
              <a:t>输入确认</a:t>
            </a:r>
          </a:p>
        </p:txBody>
      </p:sp>
      <p:cxnSp>
        <p:nvCxnSpPr>
          <p:cNvPr id="32" name="Straight Arrow Connector 31">
            <a:extLst>
              <a:ext uri="{FF2B5EF4-FFF2-40B4-BE49-F238E27FC236}">
                <a16:creationId xmlns:a16="http://schemas.microsoft.com/office/drawing/2014/main" id="{B17E715B-1392-6279-89CF-40A81B87F730}"/>
              </a:ext>
            </a:extLst>
          </p:cNvPr>
          <p:cNvCxnSpPr>
            <a:cxnSpLocks/>
            <a:stCxn id="19" idx="3"/>
            <a:endCxn id="20"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a:endCxn id="6" idx="1"/>
          </p:cNvCxnSpPr>
          <p:nvPr/>
        </p:nvCxnSpPr>
        <p:spPr bwMode="auto">
          <a:xfrm>
            <a:off x="5938013" y="2584676"/>
            <a:ext cx="315975" cy="3757"/>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圆角矩形 30">
            <a:extLst>
              <a:ext uri="{FF2B5EF4-FFF2-40B4-BE49-F238E27FC236}">
                <a16:creationId xmlns:a16="http://schemas.microsoft.com/office/drawing/2014/main" id="{05C7E84C-4E89-4B84-2D32-91ECD2F692F8}"/>
              </a:ext>
            </a:extLst>
          </p:cNvPr>
          <p:cNvSpPr/>
          <p:nvPr/>
        </p:nvSpPr>
        <p:spPr>
          <a:xfrm>
            <a:off x="6253988" y="2139048"/>
            <a:ext cx="2239200" cy="898769"/>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凝视以</a:t>
            </a:r>
            <a:r>
              <a:rPr lang="zh-CN" sz="1400" dirty="0"/>
              <a:t>选择信号</a:t>
            </a:r>
          </a:p>
        </p:txBody>
      </p:sp>
      <p:cxnSp>
        <p:nvCxnSpPr>
          <p:cNvPr id="21" name="Straight Arrow Connector 20">
            <a:extLst>
              <a:ext uri="{FF2B5EF4-FFF2-40B4-BE49-F238E27FC236}">
                <a16:creationId xmlns:a16="http://schemas.microsoft.com/office/drawing/2014/main" id="{A1E603FE-C138-93EE-E181-77B90D785F91}"/>
              </a:ext>
            </a:extLst>
          </p:cNvPr>
          <p:cNvCxnSpPr>
            <a:cxnSpLocks/>
          </p:cNvCxnSpPr>
          <p:nvPr/>
        </p:nvCxnSpPr>
        <p:spPr bwMode="auto">
          <a:xfrm>
            <a:off x="8493188" y="2584675"/>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pic>
        <p:nvPicPr>
          <p:cNvPr id="23" name="图片 36">
            <a:extLst>
              <a:ext uri="{FF2B5EF4-FFF2-40B4-BE49-F238E27FC236}">
                <a16:creationId xmlns:a16="http://schemas.microsoft.com/office/drawing/2014/main" id="{C1FAC1BA-72E1-A4AC-F922-F94CB2A10F3C}"/>
              </a:ext>
            </a:extLst>
          </p:cNvPr>
          <p:cNvPicPr>
            <a:picLocks noChangeAspect="1"/>
          </p:cNvPicPr>
          <p:nvPr/>
        </p:nvPicPr>
        <p:blipFill>
          <a:blip r:embed="rId3"/>
          <a:stretch/>
        </p:blipFill>
        <p:spPr>
          <a:xfrm>
            <a:off x="2017283" y="3324527"/>
            <a:ext cx="3359432" cy="1893880"/>
          </a:xfrm>
          <a:prstGeom prst="rect">
            <a:avLst/>
          </a:prstGeom>
        </p:spPr>
      </p:pic>
      <p:pic>
        <p:nvPicPr>
          <p:cNvPr id="24" name="Picture 23">
            <a:extLst>
              <a:ext uri="{FF2B5EF4-FFF2-40B4-BE49-F238E27FC236}">
                <a16:creationId xmlns:a16="http://schemas.microsoft.com/office/drawing/2014/main" id="{A388E17C-43A8-7A33-3D61-AD4E11609ABC}"/>
              </a:ext>
            </a:extLst>
          </p:cNvPr>
          <p:cNvPicPr>
            <a:picLocks noChangeAspect="1"/>
          </p:cNvPicPr>
          <p:nvPr/>
        </p:nvPicPr>
        <p:blipFill>
          <a:blip r:embed="rId4"/>
          <a:stretch>
            <a:fillRect/>
          </a:stretch>
        </p:blipFill>
        <p:spPr>
          <a:xfrm>
            <a:off x="6815287" y="3324527"/>
            <a:ext cx="3388511" cy="1894272"/>
          </a:xfrm>
          <a:prstGeom prst="rect">
            <a:avLst/>
          </a:prstGeom>
        </p:spPr>
      </p:pic>
      <p:sp>
        <p:nvSpPr>
          <p:cNvPr id="25" name="TextBox 24">
            <a:extLst>
              <a:ext uri="{FF2B5EF4-FFF2-40B4-BE49-F238E27FC236}">
                <a16:creationId xmlns:a16="http://schemas.microsoft.com/office/drawing/2014/main" id="{622001EC-01E5-B6E5-2352-487DF73F09F9}"/>
              </a:ext>
            </a:extLst>
          </p:cNvPr>
          <p:cNvSpPr txBox="1"/>
          <p:nvPr/>
        </p:nvSpPr>
        <p:spPr>
          <a:xfrm>
            <a:off x="2796899" y="5251003"/>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多个物体存在歧义</a:t>
            </a:r>
          </a:p>
        </p:txBody>
      </p:sp>
      <p:sp>
        <p:nvSpPr>
          <p:cNvPr id="26" name="TextBox 25">
            <a:extLst>
              <a:ext uri="{FF2B5EF4-FFF2-40B4-BE49-F238E27FC236}">
                <a16:creationId xmlns:a16="http://schemas.microsoft.com/office/drawing/2014/main" id="{E6A6D09A-B598-02A3-1FF7-C81B506C543A}"/>
              </a:ext>
            </a:extLst>
          </p:cNvPr>
          <p:cNvSpPr txBox="1"/>
          <p:nvPr/>
        </p:nvSpPr>
        <p:spPr>
          <a:xfrm>
            <a:off x="7609442" y="525408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候选轮盘</a:t>
            </a:r>
          </a:p>
        </p:txBody>
      </p:sp>
    </p:spTree>
    <p:extLst>
      <p:ext uri="{BB962C8B-B14F-4D97-AF65-F5344CB8AC3E}">
        <p14:creationId xmlns:p14="http://schemas.microsoft.com/office/powerpoint/2010/main" val="428405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63918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研究内容三：</a:t>
            </a:r>
            <a:r>
              <a:rPr lang="zh-CN" altLang="en-US" b="0" dirty="0">
                <a:latin typeface="微软雅黑" panose="020B0503020204020204" charset="-122"/>
                <a:ea typeface="微软雅黑" panose="020B0503020204020204" charset="-122"/>
              </a:rPr>
              <a:t>头眼协同的对象操纵</a:t>
            </a:r>
          </a:p>
        </p:txBody>
      </p:sp>
      <p:sp>
        <p:nvSpPr>
          <p:cNvPr id="13" name="矩形: 圆角 4">
            <a:extLst>
              <a:ext uri="{FF2B5EF4-FFF2-40B4-BE49-F238E27FC236}">
                <a16:creationId xmlns:a16="http://schemas.microsoft.com/office/drawing/2014/main" id="{B74D8C4B-0AE8-5C2F-2B58-AC43BA433D57}"/>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圆角矩形 30">
            <a:extLst>
              <a:ext uri="{FF2B5EF4-FFF2-40B4-BE49-F238E27FC236}">
                <a16:creationId xmlns:a16="http://schemas.microsoft.com/office/drawing/2014/main" id="{51C75730-4FA2-6B8B-A0C3-F93A8707B2B0}"/>
              </a:ext>
            </a:extLst>
          </p:cNvPr>
          <p:cNvSpPr/>
          <p:nvPr/>
        </p:nvSpPr>
        <p:spPr>
          <a:xfrm>
            <a:off x="1143638"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对象被选择</a:t>
            </a:r>
            <a:endParaRPr lang="zh-CN" sz="1400" dirty="0"/>
          </a:p>
        </p:txBody>
      </p:sp>
      <p:sp>
        <p:nvSpPr>
          <p:cNvPr id="16" name="圆角矩形 30">
            <a:extLst>
              <a:ext uri="{FF2B5EF4-FFF2-40B4-BE49-F238E27FC236}">
                <a16:creationId xmlns:a16="http://schemas.microsoft.com/office/drawing/2014/main" id="{A305384C-80DD-9ED8-B600-385CE8FCC4C8}"/>
              </a:ext>
            </a:extLst>
          </p:cNvPr>
          <p:cNvSpPr/>
          <p:nvPr/>
        </p:nvSpPr>
        <p:spPr>
          <a:xfrm>
            <a:off x="3698813"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生成</a:t>
            </a:r>
            <a:r>
              <a:rPr lang="zh-CN" altLang="en-US" sz="1400" dirty="0"/>
              <a:t>缩放和旋转辅助柄</a:t>
            </a:r>
            <a:endParaRPr lang="zh-CN" sz="1400" dirty="0"/>
          </a:p>
        </p:txBody>
      </p:sp>
      <p:sp>
        <p:nvSpPr>
          <p:cNvPr id="17" name="圆角矩形 30">
            <a:extLst>
              <a:ext uri="{FF2B5EF4-FFF2-40B4-BE49-F238E27FC236}">
                <a16:creationId xmlns:a16="http://schemas.microsoft.com/office/drawing/2014/main" id="{76E0365A-29C8-EA9C-3FBE-05D71DBFC9D3}"/>
              </a:ext>
            </a:extLst>
          </p:cNvPr>
          <p:cNvSpPr/>
          <p:nvPr/>
        </p:nvSpPr>
        <p:spPr>
          <a:xfrm>
            <a:off x="8805174" y="2139049"/>
            <a:ext cx="2240163" cy="898768"/>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凝视以</a:t>
            </a:r>
            <a:r>
              <a:rPr lang="zh-CN" sz="1400" dirty="0"/>
              <a:t>选择</a:t>
            </a:r>
            <a:r>
              <a:rPr lang="zh-CN" altLang="en-US" sz="1400" dirty="0"/>
              <a:t>缩放或旋转</a:t>
            </a:r>
            <a:endParaRPr lang="zh-CN" sz="1400" dirty="0"/>
          </a:p>
        </p:txBody>
      </p:sp>
      <p:cxnSp>
        <p:nvCxnSpPr>
          <p:cNvPr id="27" name="Straight Arrow Connector 26">
            <a:extLst>
              <a:ext uri="{FF2B5EF4-FFF2-40B4-BE49-F238E27FC236}">
                <a16:creationId xmlns:a16="http://schemas.microsoft.com/office/drawing/2014/main" id="{C5C8D862-6C01-E99A-0F64-839601F60822}"/>
              </a:ext>
            </a:extLst>
          </p:cNvPr>
          <p:cNvCxnSpPr>
            <a:cxnSpLocks/>
            <a:stCxn id="15" idx="3"/>
            <a:endCxn id="16"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29" name="圆角矩形 30">
            <a:extLst>
              <a:ext uri="{FF2B5EF4-FFF2-40B4-BE49-F238E27FC236}">
                <a16:creationId xmlns:a16="http://schemas.microsoft.com/office/drawing/2014/main" id="{74DBE243-1031-A082-F847-4ED49A50AA96}"/>
              </a:ext>
            </a:extLst>
          </p:cNvPr>
          <p:cNvSpPr/>
          <p:nvPr/>
        </p:nvSpPr>
        <p:spPr>
          <a:xfrm>
            <a:off x="6248536" y="2135290"/>
            <a:ext cx="2239200" cy="898769"/>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物体</a:t>
            </a:r>
            <a:r>
              <a:rPr lang="zh-CN" altLang="en-CN" sz="1400" dirty="0"/>
              <a:t>随头部运动</a:t>
            </a:r>
            <a:r>
              <a:rPr lang="zh-CN" altLang="en-US" sz="1400" dirty="0"/>
              <a:t>移动</a:t>
            </a:r>
            <a:endParaRPr lang="zh-CN" sz="140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37" name="Group 36">
            <a:extLst>
              <a:ext uri="{FF2B5EF4-FFF2-40B4-BE49-F238E27FC236}">
                <a16:creationId xmlns:a16="http://schemas.microsoft.com/office/drawing/2014/main" id="{9E2E2E04-42C2-16BF-81D7-59B3F1CFD1A0}"/>
              </a:ext>
            </a:extLst>
          </p:cNvPr>
          <p:cNvGrpSpPr/>
          <p:nvPr/>
        </p:nvGrpSpPr>
        <p:grpSpPr>
          <a:xfrm>
            <a:off x="4991766" y="3572315"/>
            <a:ext cx="3051725" cy="2131181"/>
            <a:chOff x="6983679" y="3430683"/>
            <a:chExt cx="3051725" cy="2131181"/>
          </a:xfrm>
        </p:grpSpPr>
        <p:sp>
          <p:nvSpPr>
            <p:cNvPr id="35" name="TextBox 34">
              <a:extLst>
                <a:ext uri="{FF2B5EF4-FFF2-40B4-BE49-F238E27FC236}">
                  <a16:creationId xmlns:a16="http://schemas.microsoft.com/office/drawing/2014/main" id="{EAFBC169-7CC2-8A1F-1758-FFFC038D3A7D}"/>
                </a:ext>
              </a:extLst>
            </p:cNvPr>
            <p:cNvSpPr txBox="1"/>
            <p:nvPr/>
          </p:nvSpPr>
          <p:spPr>
            <a:xfrm>
              <a:off x="7609442" y="525408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旋转</a:t>
              </a:r>
            </a:p>
          </p:txBody>
        </p:sp>
        <p:pic>
          <p:nvPicPr>
            <p:cNvPr id="3" name="图片 26">
              <a:extLst>
                <a:ext uri="{FF2B5EF4-FFF2-40B4-BE49-F238E27FC236}">
                  <a16:creationId xmlns:a16="http://schemas.microsoft.com/office/drawing/2014/main" id="{76C54D8A-0CE4-F3A1-0F28-B8E422B22585}"/>
                </a:ext>
              </a:extLst>
            </p:cNvPr>
            <p:cNvPicPr>
              <a:picLocks noChangeAspect="1"/>
            </p:cNvPicPr>
            <p:nvPr/>
          </p:nvPicPr>
          <p:blipFill>
            <a:blip r:embed="rId3"/>
            <a:stretch/>
          </p:blipFill>
          <p:spPr>
            <a:xfrm>
              <a:off x="6983679" y="3430683"/>
              <a:ext cx="3051725" cy="1738800"/>
            </a:xfrm>
            <a:prstGeom prst="rect">
              <a:avLst/>
            </a:prstGeom>
          </p:spPr>
        </p:pic>
      </p:grpSp>
      <p:grpSp>
        <p:nvGrpSpPr>
          <p:cNvPr id="36" name="Group 35">
            <a:extLst>
              <a:ext uri="{FF2B5EF4-FFF2-40B4-BE49-F238E27FC236}">
                <a16:creationId xmlns:a16="http://schemas.microsoft.com/office/drawing/2014/main" id="{9EDF450D-C959-98F3-2E53-4DFB4FBFFE8E}"/>
              </a:ext>
            </a:extLst>
          </p:cNvPr>
          <p:cNvGrpSpPr/>
          <p:nvPr/>
        </p:nvGrpSpPr>
        <p:grpSpPr>
          <a:xfrm>
            <a:off x="1143638" y="3573716"/>
            <a:ext cx="3068589" cy="2129780"/>
            <a:chOff x="2162704" y="3429000"/>
            <a:chExt cx="3068589" cy="2129780"/>
          </a:xfrm>
        </p:grpSpPr>
        <p:sp>
          <p:nvSpPr>
            <p:cNvPr id="34" name="TextBox 33">
              <a:extLst>
                <a:ext uri="{FF2B5EF4-FFF2-40B4-BE49-F238E27FC236}">
                  <a16:creationId xmlns:a16="http://schemas.microsoft.com/office/drawing/2014/main" id="{7FF83091-C966-34E6-A651-2FFE824DDBA2}"/>
                </a:ext>
              </a:extLst>
            </p:cNvPr>
            <p:cNvSpPr txBox="1"/>
            <p:nvPr/>
          </p:nvSpPr>
          <p:spPr>
            <a:xfrm>
              <a:off x="2796899" y="5251003"/>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缩放</a:t>
              </a:r>
            </a:p>
          </p:txBody>
        </p:sp>
        <p:pic>
          <p:nvPicPr>
            <p:cNvPr id="7" name="图片 27">
              <a:extLst>
                <a:ext uri="{FF2B5EF4-FFF2-40B4-BE49-F238E27FC236}">
                  <a16:creationId xmlns:a16="http://schemas.microsoft.com/office/drawing/2014/main" id="{AE44E405-80A8-C1BC-FA5D-1630F0C2155E}"/>
                </a:ext>
              </a:extLst>
            </p:cNvPr>
            <p:cNvPicPr>
              <a:picLocks noChangeAspect="1"/>
            </p:cNvPicPr>
            <p:nvPr/>
          </p:nvPicPr>
          <p:blipFill>
            <a:blip r:embed="rId4"/>
            <a:stretch/>
          </p:blipFill>
          <p:spPr>
            <a:xfrm>
              <a:off x="2162704" y="3429000"/>
              <a:ext cx="3068589" cy="1737673"/>
            </a:xfrm>
            <a:prstGeom prst="rect">
              <a:avLst/>
            </a:prstGeom>
          </p:spPr>
        </p:pic>
      </p:grpSp>
      <p:cxnSp>
        <p:nvCxnSpPr>
          <p:cNvPr id="40" name="Straight Arrow Connector 39">
            <a:extLst>
              <a:ext uri="{FF2B5EF4-FFF2-40B4-BE49-F238E27FC236}">
                <a16:creationId xmlns:a16="http://schemas.microsoft.com/office/drawing/2014/main" id="{09599414-5EB8-6402-2018-9BE2C02FD685}"/>
              </a:ext>
            </a:extLst>
          </p:cNvPr>
          <p:cNvCxnSpPr>
            <a:cxnSpLocks/>
            <a:endCxn id="29" idx="1"/>
          </p:cNvCxnSpPr>
          <p:nvPr/>
        </p:nvCxnSpPr>
        <p:spPr bwMode="auto">
          <a:xfrm>
            <a:off x="5938013" y="2584674"/>
            <a:ext cx="310523"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43" name="Straight Arrow Connector 42">
            <a:extLst>
              <a:ext uri="{FF2B5EF4-FFF2-40B4-BE49-F238E27FC236}">
                <a16:creationId xmlns:a16="http://schemas.microsoft.com/office/drawing/2014/main" id="{C53FAF6D-0890-52EF-CD3D-D7BB69F3E3C9}"/>
              </a:ext>
            </a:extLst>
          </p:cNvPr>
          <p:cNvCxnSpPr>
            <a:cxnSpLocks/>
          </p:cNvCxnSpPr>
          <p:nvPr/>
        </p:nvCxnSpPr>
        <p:spPr bwMode="auto">
          <a:xfrm>
            <a:off x="8487736" y="2584674"/>
            <a:ext cx="310523" cy="1"/>
          </a:xfrm>
          <a:prstGeom prst="straightConnector1">
            <a:avLst/>
          </a:prstGeom>
          <a:solidFill>
            <a:schemeClr val="accent1"/>
          </a:solidFill>
          <a:ln w="9525" cap="flat" cmpd="sng" algn="ctr">
            <a:solidFill>
              <a:schemeClr val="tx1"/>
            </a:solidFill>
            <a:prstDash val="dash"/>
            <a:round/>
            <a:headEnd type="none" w="med" len="med"/>
            <a:tailEnd type="triangle"/>
          </a:ln>
        </p:spPr>
      </p:cxnSp>
      <p:sp>
        <p:nvSpPr>
          <p:cNvPr id="44" name="圆角矩形 30">
            <a:extLst>
              <a:ext uri="{FF2B5EF4-FFF2-40B4-BE49-F238E27FC236}">
                <a16:creationId xmlns:a16="http://schemas.microsoft.com/office/drawing/2014/main" id="{1102E4BE-2F49-6449-1DEB-5DB4688800D0}"/>
              </a:ext>
            </a:extLst>
          </p:cNvPr>
          <p:cNvSpPr/>
          <p:nvPr/>
        </p:nvSpPr>
        <p:spPr>
          <a:xfrm>
            <a:off x="8826112" y="4065633"/>
            <a:ext cx="2240163" cy="898768"/>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快速两次眨眼</a:t>
            </a:r>
            <a:r>
              <a:rPr lang="zh-CN" sz="1400" dirty="0"/>
              <a:t>输入确认</a:t>
            </a:r>
          </a:p>
        </p:txBody>
      </p:sp>
      <p:cxnSp>
        <p:nvCxnSpPr>
          <p:cNvPr id="45" name="Straight Arrow Connector 44">
            <a:extLst>
              <a:ext uri="{FF2B5EF4-FFF2-40B4-BE49-F238E27FC236}">
                <a16:creationId xmlns:a16="http://schemas.microsoft.com/office/drawing/2014/main" id="{D502A87D-926B-111A-500B-E7EA821F2531}"/>
              </a:ext>
            </a:extLst>
          </p:cNvPr>
          <p:cNvCxnSpPr>
            <a:cxnSpLocks/>
            <a:stCxn id="17" idx="2"/>
            <a:endCxn id="44" idx="0"/>
          </p:cNvCxnSpPr>
          <p:nvPr/>
        </p:nvCxnSpPr>
        <p:spPr bwMode="auto">
          <a:xfrm>
            <a:off x="9925256" y="3037817"/>
            <a:ext cx="20938" cy="1027816"/>
          </a:xfrm>
          <a:prstGeom prst="straightConnector1">
            <a:avLst/>
          </a:prstGeom>
          <a:solidFill>
            <a:schemeClr val="accent1"/>
          </a:solidFill>
          <a:ln w="9525" cap="flat" cmpd="sng" algn="ctr">
            <a:solidFill>
              <a:schemeClr val="tx1"/>
            </a:solidFill>
            <a:prstDash val="dash"/>
            <a:round/>
            <a:headEnd type="none" w="med" len="med"/>
            <a:tailEnd type="triangle"/>
          </a:ln>
        </p:spPr>
      </p:cxnSp>
    </p:spTree>
    <p:extLst>
      <p:ext uri="{BB962C8B-B14F-4D97-AF65-F5344CB8AC3E}">
        <p14:creationId xmlns:p14="http://schemas.microsoft.com/office/powerpoint/2010/main" val="1682081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三、研究内容</a:t>
            </a:r>
          </a:p>
        </p:txBody>
      </p:sp>
      <p:pic>
        <p:nvPicPr>
          <p:cNvPr id="4" name="Picture 3">
            <a:extLst>
              <a:ext uri="{FF2B5EF4-FFF2-40B4-BE49-F238E27FC236}">
                <a16:creationId xmlns:a16="http://schemas.microsoft.com/office/drawing/2014/main" id="{3EDD4A1F-3935-808C-513E-EC6051AC9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30" y="1208246"/>
            <a:ext cx="9676340" cy="5317098"/>
          </a:xfrm>
          <a:prstGeom prst="rect">
            <a:avLst/>
          </a:prstGeom>
        </p:spPr>
      </p:pic>
    </p:spTree>
    <p:extLst>
      <p:ext uri="{BB962C8B-B14F-4D97-AF65-F5344CB8AC3E}">
        <p14:creationId xmlns:p14="http://schemas.microsoft.com/office/powerpoint/2010/main" val="314334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3"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336000" y="1693752"/>
            <a:ext cx="11520000" cy="4183520"/>
          </a:xfrm>
          <a:prstGeom prst="rect">
            <a:avLst/>
          </a:prstGeom>
          <a:solidFill>
            <a:schemeClr val="accent2">
              <a:lumMod val="20000"/>
              <a:lumOff val="80000"/>
            </a:schemeClr>
          </a:solidFill>
        </p:spPr>
        <p:txBody>
          <a:bodyPr lIns="360000" tIns="46800" rIns="360000" bIns="46800" anchor="ctr" anchorCtr="0"/>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2022.12 – 2023.2</a:t>
            </a:r>
            <a:r>
              <a:rPr lang="zh-CN" altLang="en-US" sz="2400" kern="100" dirty="0">
                <a:latin typeface="+mn-ea"/>
              </a:rPr>
              <a:t>：阅读文献，分析国内外研究现状，找准评估标准和可作比较的</a:t>
            </a:r>
            <a:r>
              <a:rPr lang="en-US" sz="2400" kern="100" dirty="0">
                <a:latin typeface="+mn-ea"/>
              </a:rPr>
              <a:t>baseline</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位移：多种方法构思、实现和比较；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旋转和缩放：多种方法构思、实现和比较；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2023.3 – 2023.4</a:t>
            </a:r>
            <a:r>
              <a:rPr lang="zh-CN" altLang="en-US" sz="2400" kern="100" dirty="0">
                <a:latin typeface="+mn-ea"/>
              </a:rPr>
              <a:t>：设计实验，开展</a:t>
            </a:r>
            <a:r>
              <a:rPr lang="en-US" sz="2400" kern="100" dirty="0">
                <a:latin typeface="+mn-ea"/>
              </a:rPr>
              <a:t>Pilot Study</a:t>
            </a:r>
            <a:r>
              <a:rPr lang="zh-CN" altLang="en-US" sz="2400" kern="100" dirty="0">
                <a:latin typeface="+mn-ea"/>
              </a:rPr>
              <a:t>和</a:t>
            </a:r>
            <a:r>
              <a:rPr lang="en-US" sz="2400" kern="100" dirty="0">
                <a:latin typeface="+mn-ea"/>
              </a:rPr>
              <a:t>User Study</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2023.4 – 2023.5</a:t>
            </a:r>
            <a:r>
              <a:rPr lang="zh-CN" altLang="en-US" sz="2400" kern="100" dirty="0">
                <a:latin typeface="+mn-ea"/>
              </a:rPr>
              <a:t>：分析实验结果，撰写论文。</a:t>
            </a:r>
            <a:endParaRPr lang="en-CN" sz="2400" kern="100" dirty="0">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47675"/>
          </a:xfrm>
        </p:spPr>
        <p:txBody>
          <a:bodyPr/>
          <a:lstStyle/>
          <a:p>
            <a:r>
              <a:rPr lang="zh-CN" altLang="en-US" dirty="0"/>
              <a:t>研究背景</a:t>
            </a:r>
          </a:p>
          <a:p>
            <a:pPr marL="0" indent="0">
              <a:buNone/>
            </a:pPr>
            <a:endParaRPr lang="en-US" altLang="zh-CN" dirty="0"/>
          </a:p>
        </p:txBody>
      </p:sp>
      <p:sp>
        <p:nvSpPr>
          <p:cNvPr id="3" name="标题 2"/>
          <p:cNvSpPr>
            <a:spLocks noGrp="1"/>
          </p:cNvSpPr>
          <p:nvPr>
            <p:ph type="title"/>
          </p:nvPr>
        </p:nvSpPr>
        <p:spPr>
          <a:xfrm>
            <a:off x="321735" y="37267"/>
            <a:ext cx="11501967" cy="642937"/>
          </a:xfrm>
        </p:spPr>
        <p:txBody>
          <a:bodyPr/>
          <a:lstStyle/>
          <a:p>
            <a:r>
              <a:rPr lang="zh-CN" altLang="en-US" dirty="0"/>
              <a:t>一、研究背景</a:t>
            </a:r>
          </a:p>
        </p:txBody>
      </p:sp>
      <p:sp>
        <p:nvSpPr>
          <p:cNvPr id="4" name="内容占位符 1"/>
          <p:cNvSpPr txBox="1"/>
          <p:nvPr/>
        </p:nvSpPr>
        <p:spPr>
          <a:xfrm>
            <a:off x="314199" y="4797152"/>
            <a:ext cx="11520000" cy="1869913"/>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研究目标</a:t>
            </a:r>
            <a:endParaRPr lang="en-US" altLang="zh-CN" kern="0" dirty="0"/>
          </a:p>
          <a:p>
            <a:pPr marL="0" indent="0">
              <a:buNone/>
            </a:pPr>
            <a:r>
              <a:rPr lang="zh-CN" altLang="en-US" sz="2500" dirty="0">
                <a:solidFill>
                  <a:srgbClr val="FF0000"/>
                </a:solidFill>
                <a:sym typeface="+mn-ea"/>
              </a:rPr>
              <a:t>本研究拟针对虚拟现实中对象操纵的关键问题进行研究，旨在提出更加高效易用的基于头眼协同的虚拟现实对象操纵方法。</a:t>
            </a:r>
            <a:endParaRPr lang="zh-CN" altLang="en-US" sz="2500" kern="0" dirty="0"/>
          </a:p>
        </p:txBody>
      </p:sp>
      <p:sp>
        <p:nvSpPr>
          <p:cNvPr id="5" name="文本框 4"/>
          <p:cNvSpPr txBox="1"/>
          <p:nvPr/>
        </p:nvSpPr>
        <p:spPr>
          <a:xfrm>
            <a:off x="1403350" y="-1694815"/>
            <a:ext cx="5962650" cy="553085"/>
          </a:xfrm>
          <a:prstGeom prst="rect">
            <a:avLst/>
          </a:prstGeom>
          <a:solidFill>
            <a:schemeClr val="bg1"/>
          </a:solidFill>
        </p:spPr>
        <p:txBody>
          <a:bodyPr wrap="square" rtlCol="0" anchor="t">
            <a:spAutoFit/>
          </a:bodyPr>
          <a:lstStyle/>
          <a:p>
            <a:pPr marL="457200" indent="-457200" algn="just">
              <a:lnSpc>
                <a:spcPct val="150000"/>
              </a:lnSpc>
              <a:spcBef>
                <a:spcPts val="0"/>
              </a:spcBef>
              <a:buClr>
                <a:schemeClr val="tx1"/>
              </a:buClr>
              <a:buFont typeface="+mj-lt"/>
              <a:buAutoNum type="arabicPeriod"/>
            </a:pPr>
            <a:endParaRPr lang="zh-CN" altLang="en-US" sz="2000" dirty="0">
              <a:latin typeface="+mn-lt"/>
              <a:ea typeface="+mn-ea"/>
            </a:endParaRPr>
          </a:p>
        </p:txBody>
      </p:sp>
      <p:sp>
        <p:nvSpPr>
          <p:cNvPr id="6" name="文本框 5"/>
          <p:cNvSpPr txBox="1"/>
          <p:nvPr/>
        </p:nvSpPr>
        <p:spPr>
          <a:xfrm>
            <a:off x="479425" y="1260475"/>
            <a:ext cx="6552679" cy="3265574"/>
          </a:xfrm>
          <a:prstGeom prst="rect">
            <a:avLst/>
          </a:prstGeom>
          <a:solidFill>
            <a:schemeClr val="bg1"/>
          </a:solidFill>
        </p:spPr>
        <p:txBody>
          <a:bodyPr wrap="square" rtlCol="0">
            <a:spAutoFit/>
          </a:bodyPr>
          <a:lstStyle/>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虚拟现实是预计增长潜力最大的高新技术之一，然而虚拟现实技术在学界和工业界依旧留存着许多关键问题亟待解决；</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虚拟对象操纵是虚拟现实应用中的重要基础功能；</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目前虚拟现实技术中对对象的操纵方法无法兼顾速度、准确性、学习成本和使用压力，导致虚拟现实技术降低了在普通大众用户群体中的接受度和使用期望。</a:t>
            </a:r>
          </a:p>
        </p:txBody>
      </p:sp>
      <p:pic>
        <p:nvPicPr>
          <p:cNvPr id="8" name="内容占位符 19">
            <a:extLst>
              <a:ext uri="{FF2B5EF4-FFF2-40B4-BE49-F238E27FC236}">
                <a16:creationId xmlns:a16="http://schemas.microsoft.com/office/drawing/2014/main" id="{508CE57D-7116-79B8-975E-0F0540ACBDC4}"/>
              </a:ext>
            </a:extLst>
          </p:cNvPr>
          <p:cNvPicPr>
            <a:picLocks noChangeAspect="1"/>
          </p:cNvPicPr>
          <p:nvPr/>
        </p:nvPicPr>
        <p:blipFill rotWithShape="1">
          <a:blip r:embed="rId4"/>
          <a:srcRect r="930"/>
          <a:stretch/>
        </p:blipFill>
        <p:spPr>
          <a:xfrm>
            <a:off x="7249974" y="1448751"/>
            <a:ext cx="4271982" cy="1662927"/>
          </a:xfrm>
          <a:prstGeom prst="rect">
            <a:avLst/>
          </a:prstGeom>
        </p:spPr>
      </p:pic>
      <p:pic>
        <p:nvPicPr>
          <p:cNvPr id="9" name="图片 9">
            <a:extLst>
              <a:ext uri="{FF2B5EF4-FFF2-40B4-BE49-F238E27FC236}">
                <a16:creationId xmlns:a16="http://schemas.microsoft.com/office/drawing/2014/main" id="{F3E122CB-B457-B97D-AE92-76FD303EAB75}"/>
              </a:ext>
            </a:extLst>
          </p:cNvPr>
          <p:cNvPicPr>
            <a:picLocks noChangeAspect="1"/>
          </p:cNvPicPr>
          <p:nvPr/>
        </p:nvPicPr>
        <p:blipFill>
          <a:blip r:embed="rId5"/>
          <a:stretch>
            <a:fillRect/>
          </a:stretch>
        </p:blipFill>
        <p:spPr>
          <a:xfrm>
            <a:off x="7104112" y="3068960"/>
            <a:ext cx="4401018" cy="16629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二、研究现状</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手部的对象操纵方法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grpSp>
        <p:nvGrpSpPr>
          <p:cNvPr id="16" name="Group 15">
            <a:extLst>
              <a:ext uri="{FF2B5EF4-FFF2-40B4-BE49-F238E27FC236}">
                <a16:creationId xmlns:a16="http://schemas.microsoft.com/office/drawing/2014/main" id="{7FFB9E8B-D29C-74F4-5F8B-227C57D03B76}"/>
              </a:ext>
            </a:extLst>
          </p:cNvPr>
          <p:cNvGrpSpPr/>
          <p:nvPr/>
        </p:nvGrpSpPr>
        <p:grpSpPr>
          <a:xfrm>
            <a:off x="8488069" y="1769165"/>
            <a:ext cx="3280758" cy="4557050"/>
            <a:chOff x="8544272" y="1772816"/>
            <a:chExt cx="3280758" cy="4557050"/>
          </a:xfrm>
        </p:grpSpPr>
        <p:sp>
          <p:nvSpPr>
            <p:cNvPr id="6" name="TextBox 5">
              <a:extLst>
                <a:ext uri="{FF2B5EF4-FFF2-40B4-BE49-F238E27FC236}">
                  <a16:creationId xmlns:a16="http://schemas.microsoft.com/office/drawing/2014/main" id="{BBAEB1D0-59BC-9932-AF20-4D5690EDE08E}"/>
                </a:ext>
              </a:extLst>
            </p:cNvPr>
            <p:cNvSpPr txBox="1"/>
            <p:nvPr/>
          </p:nvSpPr>
          <p:spPr>
            <a:xfrm>
              <a:off x="8544272"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dirty="0" err="1">
                  <a:latin typeface="+mn-lt"/>
                  <a:ea typeface="+mn-ea"/>
                </a:rPr>
                <a:t>Gloumeau</a:t>
              </a:r>
              <a:r>
                <a:rPr lang="en-US" dirty="0">
                  <a:latin typeface="+mn-lt"/>
                  <a:ea typeface="+mn-ea"/>
                </a:rPr>
                <a:t>, TVCG,</a:t>
              </a:r>
              <a:r>
                <a:rPr lang="zh-CN" altLang="en-US" dirty="0">
                  <a:latin typeface="+mn-lt"/>
                  <a:ea typeface="+mn-ea"/>
                </a:rPr>
                <a:t> </a:t>
              </a:r>
              <a:r>
                <a:rPr lang="en-US" dirty="0">
                  <a:latin typeface="+mn-lt"/>
                  <a:ea typeface="+mn-ea"/>
                </a:rPr>
                <a:t>2021]</a:t>
              </a:r>
              <a:endParaRPr lang="en-CN" dirty="0">
                <a:latin typeface="+mn-lt"/>
                <a:ea typeface="+mn-ea"/>
              </a:endParaRPr>
            </a:p>
          </p:txBody>
        </p:sp>
        <p:grpSp>
          <p:nvGrpSpPr>
            <p:cNvPr id="8" name="Group 7">
              <a:extLst>
                <a:ext uri="{FF2B5EF4-FFF2-40B4-BE49-F238E27FC236}">
                  <a16:creationId xmlns:a16="http://schemas.microsoft.com/office/drawing/2014/main" id="{F6569890-AD39-8729-1761-D608D8216703}"/>
                </a:ext>
              </a:extLst>
            </p:cNvPr>
            <p:cNvGrpSpPr/>
            <p:nvPr/>
          </p:nvGrpSpPr>
          <p:grpSpPr>
            <a:xfrm>
              <a:off x="8600475" y="1772816"/>
              <a:ext cx="3168352" cy="3833158"/>
              <a:chOff x="7446875" y="1772816"/>
              <a:chExt cx="3168352" cy="3833158"/>
            </a:xfrm>
          </p:grpSpPr>
          <p:pic>
            <p:nvPicPr>
              <p:cNvPr id="4" name="图片 6">
                <a:extLst>
                  <a:ext uri="{FF2B5EF4-FFF2-40B4-BE49-F238E27FC236}">
                    <a16:creationId xmlns:a16="http://schemas.microsoft.com/office/drawing/2014/main" id="{07B87AA1-CF3C-8E91-E4AE-99474F0EB49F}"/>
                  </a:ext>
                </a:extLst>
              </p:cNvPr>
              <p:cNvPicPr>
                <a:picLocks noChangeAspect="1"/>
              </p:cNvPicPr>
              <p:nvPr/>
            </p:nvPicPr>
            <p:blipFill>
              <a:blip r:embed="rId3"/>
              <a:stretch>
                <a:fillRect/>
              </a:stretch>
            </p:blipFill>
            <p:spPr>
              <a:xfrm>
                <a:off x="7473625" y="1772816"/>
                <a:ext cx="3114852" cy="1491152"/>
              </a:xfrm>
              <a:prstGeom prst="rect">
                <a:avLst/>
              </a:prstGeom>
            </p:spPr>
          </p:pic>
          <p:pic>
            <p:nvPicPr>
              <p:cNvPr id="7" name="图片 7">
                <a:extLst>
                  <a:ext uri="{FF2B5EF4-FFF2-40B4-BE49-F238E27FC236}">
                    <a16:creationId xmlns:a16="http://schemas.microsoft.com/office/drawing/2014/main" id="{46E5B45A-FDEB-CA58-C976-03D8BE790F35}"/>
                  </a:ext>
                </a:extLst>
              </p:cNvPr>
              <p:cNvPicPr>
                <a:picLocks noChangeAspect="1"/>
              </p:cNvPicPr>
              <p:nvPr/>
            </p:nvPicPr>
            <p:blipFill>
              <a:blip r:embed="rId4"/>
              <a:stretch>
                <a:fillRect/>
              </a:stretch>
            </p:blipFill>
            <p:spPr>
              <a:xfrm>
                <a:off x="7446875" y="3413382"/>
                <a:ext cx="3168352" cy="2192592"/>
              </a:xfrm>
              <a:prstGeom prst="rect">
                <a:avLst/>
              </a:prstGeom>
            </p:spPr>
          </p:pic>
        </p:grpSp>
      </p:grpSp>
      <p:grpSp>
        <p:nvGrpSpPr>
          <p:cNvPr id="15" name="Group 14">
            <a:extLst>
              <a:ext uri="{FF2B5EF4-FFF2-40B4-BE49-F238E27FC236}">
                <a16:creationId xmlns:a16="http://schemas.microsoft.com/office/drawing/2014/main" id="{E2B1476B-93ED-5D66-BAB9-0A70963027A9}"/>
              </a:ext>
            </a:extLst>
          </p:cNvPr>
          <p:cNvGrpSpPr/>
          <p:nvPr/>
        </p:nvGrpSpPr>
        <p:grpSpPr>
          <a:xfrm>
            <a:off x="423173" y="2492185"/>
            <a:ext cx="3280758" cy="3837681"/>
            <a:chOff x="366970" y="2492997"/>
            <a:chExt cx="3280758" cy="3837681"/>
          </a:xfrm>
        </p:grpSpPr>
        <p:pic>
          <p:nvPicPr>
            <p:cNvPr id="9" name="Picture 4">
              <a:extLst>
                <a:ext uri="{FF2B5EF4-FFF2-40B4-BE49-F238E27FC236}">
                  <a16:creationId xmlns:a16="http://schemas.microsoft.com/office/drawing/2014/main" id="{2F4F19E0-E9A8-F656-6B8E-1FDA36A709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4412" b="11615"/>
            <a:stretch/>
          </p:blipFill>
          <p:spPr>
            <a:xfrm>
              <a:off x="747209" y="2492997"/>
              <a:ext cx="2520280" cy="1872005"/>
            </a:xfrm>
            <a:prstGeom prst="rect">
              <a:avLst/>
            </a:prstGeom>
          </p:spPr>
        </p:pic>
        <p:sp>
          <p:nvSpPr>
            <p:cNvPr id="10" name="TextBox 9">
              <a:extLst>
                <a:ext uri="{FF2B5EF4-FFF2-40B4-BE49-F238E27FC236}">
                  <a16:creationId xmlns:a16="http://schemas.microsoft.com/office/drawing/2014/main" id="{8FBBF9BD-5B67-0CA9-FF1E-06EDCEB9F257}"/>
                </a:ext>
              </a:extLst>
            </p:cNvPr>
            <p:cNvSpPr txBox="1"/>
            <p:nvPr/>
          </p:nvSpPr>
          <p:spPr>
            <a:xfrm>
              <a:off x="366970" y="5961346"/>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err="1">
                  <a:effectLst/>
                  <a:latin typeface="Times New Roman" panose="02020603050405020304" pitchFamily="18" charset="0"/>
                  <a:ea typeface="SimSun" panose="02010600030101010101" pitchFamily="2" charset="-122"/>
                </a:rPr>
                <a:t>Poupyrev</a:t>
              </a:r>
              <a:r>
                <a:rPr lang="en-US" dirty="0">
                  <a:effectLst/>
                  <a:latin typeface="Times New Roman" panose="02020603050405020304" pitchFamily="18" charset="0"/>
                  <a:ea typeface="SimSun" panose="02010600030101010101" pitchFamily="2" charset="-122"/>
                </a:rPr>
                <a:t>, </a:t>
              </a:r>
              <a:r>
                <a:rPr lang="en-US" dirty="0">
                  <a:latin typeface="+mn-lt"/>
                  <a:ea typeface="+mn-ea"/>
                </a:rPr>
                <a:t>UIST,</a:t>
              </a:r>
              <a:r>
                <a:rPr lang="zh-CN" altLang="en-US" dirty="0">
                  <a:latin typeface="+mn-lt"/>
                  <a:ea typeface="+mn-ea"/>
                </a:rPr>
                <a:t> </a:t>
              </a:r>
              <a:r>
                <a:rPr lang="en-US" dirty="0">
                  <a:latin typeface="+mn-lt"/>
                  <a:ea typeface="+mn-ea"/>
                </a:rPr>
                <a:t>1996]</a:t>
              </a:r>
              <a:endParaRPr lang="en-CN" dirty="0">
                <a:latin typeface="+mn-lt"/>
                <a:ea typeface="+mn-ea"/>
              </a:endParaRPr>
            </a:p>
          </p:txBody>
        </p:sp>
      </p:grpSp>
      <p:grpSp>
        <p:nvGrpSpPr>
          <p:cNvPr id="14" name="Group 13">
            <a:extLst>
              <a:ext uri="{FF2B5EF4-FFF2-40B4-BE49-F238E27FC236}">
                <a16:creationId xmlns:a16="http://schemas.microsoft.com/office/drawing/2014/main" id="{C98D62A5-C098-4CD4-1D0B-D2643AE35301}"/>
              </a:ext>
            </a:extLst>
          </p:cNvPr>
          <p:cNvGrpSpPr/>
          <p:nvPr/>
        </p:nvGrpSpPr>
        <p:grpSpPr>
          <a:xfrm>
            <a:off x="4452974" y="2477379"/>
            <a:ext cx="3286052" cy="3852487"/>
            <a:chOff x="3904150" y="2477379"/>
            <a:chExt cx="3286052" cy="3852487"/>
          </a:xfrm>
        </p:grpSpPr>
        <p:pic>
          <p:nvPicPr>
            <p:cNvPr id="12" name="Picture 11" descr="A picture containing indoor, kitchenware, pot&#10;&#10;Description automatically generated">
              <a:extLst>
                <a:ext uri="{FF2B5EF4-FFF2-40B4-BE49-F238E27FC236}">
                  <a16:creationId xmlns:a16="http://schemas.microsoft.com/office/drawing/2014/main" id="{A1B03B33-55B2-3ADB-4E5F-853368B97083}"/>
                </a:ext>
              </a:extLst>
            </p:cNvPr>
            <p:cNvPicPr>
              <a:picLocks noChangeAspect="1"/>
            </p:cNvPicPr>
            <p:nvPr/>
          </p:nvPicPr>
          <p:blipFill>
            <a:blip r:embed="rId6"/>
            <a:stretch>
              <a:fillRect/>
            </a:stretch>
          </p:blipFill>
          <p:spPr>
            <a:xfrm>
              <a:off x="3904150" y="2477379"/>
              <a:ext cx="3286052" cy="1872005"/>
            </a:xfrm>
            <a:prstGeom prst="rect">
              <a:avLst/>
            </a:prstGeom>
          </p:spPr>
        </p:pic>
        <p:sp>
          <p:nvSpPr>
            <p:cNvPr id="13" name="TextBox 12">
              <a:extLst>
                <a:ext uri="{FF2B5EF4-FFF2-40B4-BE49-F238E27FC236}">
                  <a16:creationId xmlns:a16="http://schemas.microsoft.com/office/drawing/2014/main" id="{5613BDD1-2E1E-B646-1B31-81D57C896E2D}"/>
                </a:ext>
              </a:extLst>
            </p:cNvPr>
            <p:cNvSpPr txBox="1"/>
            <p:nvPr/>
          </p:nvSpPr>
          <p:spPr>
            <a:xfrm>
              <a:off x="3906797"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[Frees, VR,</a:t>
              </a:r>
              <a:r>
                <a:rPr lang="zh-CN" altLang="en-US" dirty="0">
                  <a:latin typeface="+mn-lt"/>
                  <a:ea typeface="+mn-ea"/>
                </a:rPr>
                <a:t> </a:t>
              </a:r>
              <a:r>
                <a:rPr lang="en-US" dirty="0">
                  <a:latin typeface="+mn-lt"/>
                  <a:ea typeface="+mn-ea"/>
                </a:rPr>
                <a:t>2005]</a:t>
              </a:r>
              <a:endParaRPr lang="en-CN" dirty="0">
                <a:latin typeface="+mn-lt"/>
                <a:ea typeface="+mn-ea"/>
              </a:endParaRPr>
            </a:p>
          </p:txBody>
        </p:sp>
      </p:grpSp>
    </p:spTree>
    <p:extLst>
      <p:ext uri="{BB962C8B-B14F-4D97-AF65-F5344CB8AC3E}">
        <p14:creationId xmlns:p14="http://schemas.microsoft.com/office/powerpoint/2010/main" val="316194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眼动（凝视）的对象操纵方法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pic>
        <p:nvPicPr>
          <p:cNvPr id="8" name="Picture 7" descr="A picture containing diagram&#10;&#10;Description automatically generated">
            <a:extLst>
              <a:ext uri="{FF2B5EF4-FFF2-40B4-BE49-F238E27FC236}">
                <a16:creationId xmlns:a16="http://schemas.microsoft.com/office/drawing/2014/main" id="{D0302A45-0E12-EDB9-AEDE-C3B9B6027632}"/>
              </a:ext>
            </a:extLst>
          </p:cNvPr>
          <p:cNvPicPr>
            <a:picLocks noChangeAspect="1"/>
          </p:cNvPicPr>
          <p:nvPr/>
        </p:nvPicPr>
        <p:blipFill>
          <a:blip r:embed="rId3"/>
          <a:stretch>
            <a:fillRect/>
          </a:stretch>
        </p:blipFill>
        <p:spPr>
          <a:xfrm>
            <a:off x="6672064" y="2348880"/>
            <a:ext cx="4679753" cy="2521182"/>
          </a:xfrm>
          <a:prstGeom prst="rect">
            <a:avLst/>
          </a:prstGeom>
        </p:spPr>
      </p:pic>
      <p:sp>
        <p:nvSpPr>
          <p:cNvPr id="5" name="TextBox 4">
            <a:extLst>
              <a:ext uri="{FF2B5EF4-FFF2-40B4-BE49-F238E27FC236}">
                <a16:creationId xmlns:a16="http://schemas.microsoft.com/office/drawing/2014/main" id="{DFFB0C7D-CD7C-C98A-6C68-7A94C7E2C458}"/>
              </a:ext>
            </a:extLst>
          </p:cNvPr>
          <p:cNvSpPr txBox="1"/>
          <p:nvPr/>
        </p:nvSpPr>
        <p:spPr>
          <a:xfrm>
            <a:off x="6981540" y="5956883"/>
            <a:ext cx="4060800" cy="369332"/>
          </a:xfrm>
          <a:prstGeom prst="rect">
            <a:avLst/>
          </a:prstGeom>
          <a:solidFill>
            <a:schemeClr val="bg1">
              <a:lumMod val="85000"/>
            </a:schemeClr>
          </a:solidFill>
        </p:spPr>
        <p:txBody>
          <a:bodyPr wrap="square" rtlCol="0">
            <a:spAutoFit/>
          </a:bodyPr>
          <a:lstStyle/>
          <a:p>
            <a:pPr algn="ctr"/>
            <a:r>
              <a:rPr lang="en-US" dirty="0">
                <a:latin typeface="+mn-lt"/>
                <a:ea typeface="+mn-ea"/>
              </a:rPr>
              <a:t>[Yu, CHI, 2021]</a:t>
            </a:r>
            <a:endParaRPr lang="en-CN" dirty="0">
              <a:latin typeface="+mn-lt"/>
              <a:ea typeface="+mn-ea"/>
            </a:endParaRPr>
          </a:p>
        </p:txBody>
      </p:sp>
      <p:pic>
        <p:nvPicPr>
          <p:cNvPr id="6" name="图片 28">
            <a:extLst>
              <a:ext uri="{FF2B5EF4-FFF2-40B4-BE49-F238E27FC236}">
                <a16:creationId xmlns:a16="http://schemas.microsoft.com/office/drawing/2014/main" id="{C38EB598-9CEF-4C64-7D4E-577F6BD8D09A}"/>
              </a:ext>
            </a:extLst>
          </p:cNvPr>
          <p:cNvPicPr>
            <a:picLocks noChangeAspect="1"/>
          </p:cNvPicPr>
          <p:nvPr/>
        </p:nvPicPr>
        <p:blipFill>
          <a:blip r:embed="rId4"/>
          <a:stretch/>
        </p:blipFill>
        <p:spPr>
          <a:xfrm>
            <a:off x="817928" y="2420888"/>
            <a:ext cx="5134056" cy="2232248"/>
          </a:xfrm>
          <a:prstGeom prst="rect">
            <a:avLst/>
          </a:prstGeom>
        </p:spPr>
      </p:pic>
      <p:sp>
        <p:nvSpPr>
          <p:cNvPr id="7" name="TextBox 6">
            <a:extLst>
              <a:ext uri="{FF2B5EF4-FFF2-40B4-BE49-F238E27FC236}">
                <a16:creationId xmlns:a16="http://schemas.microsoft.com/office/drawing/2014/main" id="{5C81DAD6-5139-E665-7A7E-617147C936DD}"/>
              </a:ext>
            </a:extLst>
          </p:cNvPr>
          <p:cNvSpPr txBox="1"/>
          <p:nvPr/>
        </p:nvSpPr>
        <p:spPr>
          <a:xfrm>
            <a:off x="1353260" y="5956883"/>
            <a:ext cx="4063392" cy="369332"/>
          </a:xfrm>
          <a:prstGeom prst="rect">
            <a:avLst/>
          </a:prstGeom>
          <a:solidFill>
            <a:schemeClr val="bg1">
              <a:lumMod val="85000"/>
            </a:schemeClr>
          </a:solidFill>
        </p:spPr>
        <p:txBody>
          <a:bodyPr wrap="square" rtlCol="0">
            <a:spAutoFit/>
          </a:bodyPr>
          <a:lstStyle/>
          <a:p>
            <a:pPr algn="ctr"/>
            <a:r>
              <a:rPr lang="en-US" dirty="0">
                <a:latin typeface="+mn-lt"/>
                <a:ea typeface="+mn-ea"/>
              </a:rPr>
              <a:t>[Liu, Computer &amp; Graphics, 2020]</a:t>
            </a:r>
            <a:endParaRPr lang="en-CN" dirty="0">
              <a:latin typeface="+mn-lt"/>
              <a:ea typeface="+mn-ea"/>
            </a:endParaRPr>
          </a:p>
        </p:txBody>
      </p:sp>
    </p:spTree>
    <p:extLst>
      <p:ext uri="{BB962C8B-B14F-4D97-AF65-F5344CB8AC3E}">
        <p14:creationId xmlns:p14="http://schemas.microsoft.com/office/powerpoint/2010/main" val="315481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三、研究内容与技术路线</a:t>
            </a:r>
            <a:endParaRPr lang="en-US" altLang="zh-CN" sz="3800" b="1" dirty="0">
              <a:solidFill>
                <a:schemeClr val="accent3"/>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617121-A392-4C58-A224-B76A02EBD2AB}"/>
              </a:ext>
            </a:extLst>
          </p:cNvPr>
          <p:cNvSpPr>
            <a:spLocks noGrp="1"/>
          </p:cNvSpPr>
          <p:nvPr>
            <p:ph idx="1"/>
          </p:nvPr>
        </p:nvSpPr>
        <p:spPr>
          <a:xfrm>
            <a:off x="336000" y="712800"/>
            <a:ext cx="11520000" cy="557213"/>
          </a:xfrm>
        </p:spPr>
        <p:txBody>
          <a:bodyPr/>
          <a:lstStyle/>
          <a:p>
            <a:r>
              <a:rPr lang="zh-CN" altLang="en-US" dirty="0"/>
              <a:t>研究内容</a:t>
            </a:r>
          </a:p>
        </p:txBody>
      </p:sp>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三、研究内容</a:t>
            </a:r>
          </a:p>
        </p:txBody>
      </p:sp>
      <p:grpSp>
        <p:nvGrpSpPr>
          <p:cNvPr id="54" name="组合 53">
            <a:extLst>
              <a:ext uri="{FF2B5EF4-FFF2-40B4-BE49-F238E27FC236}">
                <a16:creationId xmlns:a16="http://schemas.microsoft.com/office/drawing/2014/main" id="{A5509431-1F7C-1313-8346-38C2214CFA0C}"/>
              </a:ext>
            </a:extLst>
          </p:cNvPr>
          <p:cNvGrpSpPr/>
          <p:nvPr/>
        </p:nvGrpSpPr>
        <p:grpSpPr>
          <a:xfrm>
            <a:off x="1951123" y="3933056"/>
            <a:ext cx="8289754" cy="2603133"/>
            <a:chOff x="2270742" y="4066228"/>
            <a:chExt cx="8289754" cy="2603133"/>
          </a:xfrm>
        </p:grpSpPr>
        <p:sp>
          <p:nvSpPr>
            <p:cNvPr id="79" name="矩形: 圆角 78">
              <a:extLst>
                <a:ext uri="{FF2B5EF4-FFF2-40B4-BE49-F238E27FC236}">
                  <a16:creationId xmlns:a16="http://schemas.microsoft.com/office/drawing/2014/main" id="{4B936436-B680-40FD-AEB1-539FFA92D31A}"/>
                </a:ext>
              </a:extLst>
            </p:cNvPr>
            <p:cNvSpPr/>
            <p:nvPr/>
          </p:nvSpPr>
          <p:spPr>
            <a:xfrm>
              <a:off x="2270742" y="4066228"/>
              <a:ext cx="8289754" cy="2603133"/>
            </a:xfrm>
            <a:prstGeom prst="roundRect">
              <a:avLst/>
            </a:prstGeom>
            <a:solidFill>
              <a:srgbClr val="D6EAE6"/>
            </a:solidFill>
            <a:ln w="28575">
              <a:solidFill>
                <a:schemeClr val="accent6"/>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grpSp>
          <p:nvGrpSpPr>
            <p:cNvPr id="53" name="组合 52">
              <a:extLst>
                <a:ext uri="{FF2B5EF4-FFF2-40B4-BE49-F238E27FC236}">
                  <a16:creationId xmlns:a16="http://schemas.microsoft.com/office/drawing/2014/main" id="{E71E5DA4-FF10-1AAE-E7E7-A9865A48C9CB}"/>
                </a:ext>
              </a:extLst>
            </p:cNvPr>
            <p:cNvGrpSpPr/>
            <p:nvPr/>
          </p:nvGrpSpPr>
          <p:grpSpPr>
            <a:xfrm>
              <a:off x="2514623" y="4257087"/>
              <a:ext cx="7801992" cy="2252980"/>
              <a:chOff x="2564164" y="4257087"/>
              <a:chExt cx="7801992" cy="2252980"/>
            </a:xfrm>
          </p:grpSpPr>
          <p:sp>
            <p:nvSpPr>
              <p:cNvPr id="84" name="矩形: 圆角 83">
                <a:extLst>
                  <a:ext uri="{FF2B5EF4-FFF2-40B4-BE49-F238E27FC236}">
                    <a16:creationId xmlns:a16="http://schemas.microsoft.com/office/drawing/2014/main" id="{AEC4B258-F927-48F4-964D-1E12B6A54852}"/>
                  </a:ext>
                </a:extLst>
              </p:cNvPr>
              <p:cNvSpPr/>
              <p:nvPr/>
            </p:nvSpPr>
            <p:spPr>
              <a:xfrm>
                <a:off x="4131234" y="6171513"/>
                <a:ext cx="4667853" cy="338554"/>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400" b="1" dirty="0">
                    <a:solidFill>
                      <a:schemeClr val="bg1"/>
                    </a:solidFill>
                    <a:latin typeface="微软雅黑" panose="020B0503020204020204" charset="-122"/>
                    <a:ea typeface="微软雅黑" panose="020B0503020204020204" charset="-122"/>
                  </a:rPr>
                  <a:t>客观度量：</a:t>
                </a:r>
                <a:r>
                  <a:rPr lang="zh-CN" altLang="zh-CN" sz="1400" b="1" kern="100" dirty="0">
                    <a:solidFill>
                      <a:schemeClr val="bg1"/>
                    </a:solidFill>
                    <a:effectLst/>
                    <a:latin typeface="微软雅黑" panose="020B0503020204020204" charset="-122"/>
                    <a:ea typeface="微软雅黑" panose="020B0503020204020204" charset="-122"/>
                  </a:rPr>
                  <a:t>位置</a:t>
                </a:r>
                <a:r>
                  <a:rPr lang="zh-CN" altLang="en-US" sz="1400" b="1" kern="100" dirty="0">
                    <a:solidFill>
                      <a:schemeClr val="bg1"/>
                    </a:solidFill>
                    <a:effectLst/>
                    <a:latin typeface="微软雅黑" panose="020B0503020204020204" charset="-122"/>
                    <a:ea typeface="微软雅黑" panose="020B0503020204020204" charset="-122"/>
                  </a:rPr>
                  <a:t>、</a:t>
                </a:r>
                <a:r>
                  <a:rPr lang="zh-CN" altLang="zh-CN" sz="1400" b="1" kern="100" dirty="0">
                    <a:solidFill>
                      <a:schemeClr val="bg1"/>
                    </a:solidFill>
                    <a:effectLst/>
                    <a:latin typeface="微软雅黑" panose="020B0503020204020204" charset="-122"/>
                    <a:ea typeface="微软雅黑" panose="020B0503020204020204" charset="-122"/>
                  </a:rPr>
                  <a:t>旋转</a:t>
                </a:r>
                <a:r>
                  <a:rPr lang="zh-CN" altLang="en-US" sz="1400" b="1" kern="100" dirty="0">
                    <a:solidFill>
                      <a:schemeClr val="bg1"/>
                    </a:solidFill>
                    <a:effectLst/>
                    <a:latin typeface="微软雅黑" panose="020B0503020204020204" charset="-122"/>
                    <a:ea typeface="微软雅黑" panose="020B0503020204020204" charset="-122"/>
                  </a:rPr>
                  <a:t>、缩放</a:t>
                </a:r>
                <a:r>
                  <a:rPr lang="zh-CN" altLang="zh-CN" sz="1400" b="1" kern="100">
                    <a:solidFill>
                      <a:schemeClr val="bg1"/>
                    </a:solidFill>
                    <a:effectLst/>
                    <a:latin typeface="微软雅黑" panose="020B0503020204020204" charset="-122"/>
                    <a:ea typeface="微软雅黑" panose="020B0503020204020204" charset="-122"/>
                  </a:rPr>
                  <a:t>精度误差</a:t>
                </a:r>
                <a:r>
                  <a:rPr lang="zh-CN" altLang="en-US" sz="1400" b="1" kern="100">
                    <a:solidFill>
                      <a:schemeClr val="bg1"/>
                    </a:solidFill>
                    <a:latin typeface="微软雅黑" panose="020B0503020204020204" charset="-122"/>
                    <a:ea typeface="微软雅黑" panose="020B0503020204020204" charset="-122"/>
                  </a:rPr>
                  <a:t>和</a:t>
                </a:r>
                <a:r>
                  <a:rPr lang="zh-CN" altLang="zh-CN" sz="1400" b="1" kern="100">
                    <a:solidFill>
                      <a:schemeClr val="bg1"/>
                    </a:solidFill>
                    <a:effectLst/>
                    <a:latin typeface="微软雅黑" panose="020B0503020204020204" charset="-122"/>
                    <a:ea typeface="微软雅黑" panose="020B0503020204020204" charset="-122"/>
                  </a:rPr>
                  <a:t>完成</a:t>
                </a:r>
                <a:r>
                  <a:rPr lang="zh-CN" altLang="zh-CN" sz="1400" b="1" kern="100" dirty="0">
                    <a:solidFill>
                      <a:schemeClr val="bg1"/>
                    </a:solidFill>
                    <a:effectLst/>
                    <a:latin typeface="微软雅黑" panose="020B0503020204020204" charset="-122"/>
                    <a:ea typeface="微软雅黑" panose="020B0503020204020204" charset="-122"/>
                  </a:rPr>
                  <a:t>任务的时间</a:t>
                </a:r>
                <a:endParaRPr lang="zh-CN" altLang="en-US" sz="1400" b="1" kern="100" dirty="0">
                  <a:solidFill>
                    <a:schemeClr val="bg1"/>
                  </a:solidFill>
                  <a:effectLst/>
                  <a:latin typeface="微软雅黑" panose="020B0503020204020204" charset="-122"/>
                  <a:ea typeface="微软雅黑" panose="020B0503020204020204" charset="-122"/>
                </a:endParaRPr>
              </a:p>
            </p:txBody>
          </p:sp>
          <mc:AlternateContent xmlns:mc="http://schemas.openxmlformats.org/markup-compatibility/2006">
            <mc:Choice xmlns:am3d="http://schemas.microsoft.com/office/drawing/2017/model3d" Requires="am3d">
              <p:graphicFrame>
                <p:nvGraphicFramePr>
                  <p:cNvPr id="120" name="3D Model 20" descr="Prism And Basal Pinacoid White">
                    <a:extLst>
                      <a:ext uri="{FF2B5EF4-FFF2-40B4-BE49-F238E27FC236}">
                        <a16:creationId xmlns:a16="http://schemas.microsoft.com/office/drawing/2014/main" id="{23A60C83-5EB2-46F6-B295-C3EF7DBBAE33}"/>
                      </a:ext>
                    </a:extLst>
                  </p:cNvPr>
                  <p:cNvGraphicFramePr>
                    <a:graphicFrameLocks noChangeAspect="1"/>
                  </p:cNvGraphicFramePr>
                  <p:nvPr>
                    <p:extLst>
                      <p:ext uri="{D42A27DB-BD31-4B8C-83A1-F6EECF244321}">
                        <p14:modId xmlns:p14="http://schemas.microsoft.com/office/powerpoint/2010/main" val="393608197"/>
                      </p:ext>
                    </p:extLst>
                  </p:nvPr>
                </p:nvGraphicFramePr>
                <p:xfrm rot="20715645">
                  <a:off x="5200267" y="5167855"/>
                  <a:ext cx="755292" cy="866062"/>
                </p:xfrm>
                <a:graphic>
                  <a:graphicData uri="http://schemas.microsoft.com/office/drawing/2017/model3d">
                    <am3d:model3d r:embed="rId2">
                      <am3d:spPr>
                        <a:xfrm rot="20715645">
                          <a:off x="0" y="0"/>
                          <a:ext cx="755292" cy="866062"/>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222123" ay="-2741374" az="9098092"/>
                        <am3d:postTrans dx="0" dy="0" dz="0"/>
                      </am3d:trans>
                      <am3d:raster rName="Office3DRenderer" rVer="16.0.8326">
                        <am3d:blip r:embed="rId3"/>
                      </am3d:raster>
                      <am3d:objViewport viewportSz="8799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0" name="3D Model 20" descr="Prism And Basal Pinacoid White">
                    <a:extLst>
                      <a:ext uri="{FF2B5EF4-FFF2-40B4-BE49-F238E27FC236}">
                        <a16:creationId xmlns:a16="http://schemas.microsoft.com/office/drawing/2014/main" id="{23A60C83-5EB2-46F6-B295-C3EF7DBBAE33}"/>
                      </a:ext>
                    </a:extLst>
                  </p:cNvPr>
                  <p:cNvPicPr>
                    <a:picLocks noGrp="1" noRot="1" noChangeAspect="1" noMove="1" noResize="1" noEditPoints="1" noAdjustHandles="1" noChangeArrowheads="1" noChangeShapeType="1" noCrop="1"/>
                  </p:cNvPicPr>
                  <p:nvPr/>
                </p:nvPicPr>
                <p:blipFill>
                  <a:blip r:embed="rId3"/>
                  <a:stretch>
                    <a:fillRect/>
                  </a:stretch>
                </p:blipFill>
                <p:spPr>
                  <a:xfrm rot="20715645">
                    <a:off x="4831107" y="5034683"/>
                    <a:ext cx="755292" cy="866062"/>
                  </a:xfrm>
                  <a:prstGeom prst="rect">
                    <a:avLst/>
                  </a:prstGeom>
                </p:spPr>
              </p:pic>
            </mc:Fallback>
          </mc:AlternateContent>
          <p:grpSp>
            <p:nvGrpSpPr>
              <p:cNvPr id="51" name="组合 50">
                <a:extLst>
                  <a:ext uri="{FF2B5EF4-FFF2-40B4-BE49-F238E27FC236}">
                    <a16:creationId xmlns:a16="http://schemas.microsoft.com/office/drawing/2014/main" id="{5D81673E-C8B5-53E9-1039-969913E7309B}"/>
                  </a:ext>
                </a:extLst>
              </p:cNvPr>
              <p:cNvGrpSpPr/>
              <p:nvPr/>
            </p:nvGrpSpPr>
            <p:grpSpPr>
              <a:xfrm>
                <a:off x="2564164" y="4257087"/>
                <a:ext cx="7801992" cy="1641723"/>
                <a:chOff x="2564164" y="4257087"/>
                <a:chExt cx="7801992" cy="1641723"/>
              </a:xfrm>
            </p:grpSpPr>
            <p:sp>
              <p:nvSpPr>
                <p:cNvPr id="80" name="文本框 79">
                  <a:extLst>
                    <a:ext uri="{FF2B5EF4-FFF2-40B4-BE49-F238E27FC236}">
                      <a16:creationId xmlns:a16="http://schemas.microsoft.com/office/drawing/2014/main" id="{82B1814B-477A-4F16-AAD5-42948182DE11}"/>
                    </a:ext>
                  </a:extLst>
                </p:cNvPr>
                <p:cNvSpPr txBox="1"/>
                <p:nvPr/>
              </p:nvSpPr>
              <p:spPr>
                <a:xfrm>
                  <a:off x="2564164" y="4496410"/>
                  <a:ext cx="2075026" cy="338554"/>
                </a:xfrm>
                <a:prstGeom prst="rect">
                  <a:avLst/>
                </a:prstGeom>
                <a:noFill/>
              </p:spPr>
              <p:txBody>
                <a:bodyPr wrap="square" rtlCol="0">
                  <a:spAutoFit/>
                </a:bodyPr>
                <a:lstStyle/>
                <a:p>
                  <a:pPr algn="ctr"/>
                  <a:r>
                    <a:rPr lang="zh-CN" altLang="en-US" sz="1600" b="1" i="0" dirty="0">
                      <a:solidFill>
                        <a:schemeClr val="accent2">
                          <a:lumMod val="50000"/>
                        </a:schemeClr>
                      </a:solidFill>
                      <a:latin typeface="微软雅黑" panose="020B0503020204020204" charset="-122"/>
                      <a:ea typeface="微软雅黑" panose="020B0503020204020204" charset="-122"/>
                    </a:rPr>
                    <a:t>用户研究设计，验证 </a:t>
                  </a:r>
                </a:p>
              </p:txBody>
            </p:sp>
            <p:grpSp>
              <p:nvGrpSpPr>
                <p:cNvPr id="50" name="组合 49">
                  <a:extLst>
                    <a:ext uri="{FF2B5EF4-FFF2-40B4-BE49-F238E27FC236}">
                      <a16:creationId xmlns:a16="http://schemas.microsoft.com/office/drawing/2014/main" id="{2E9561D7-1F3A-2F9B-B277-12CB05344990}"/>
                    </a:ext>
                  </a:extLst>
                </p:cNvPr>
                <p:cNvGrpSpPr/>
                <p:nvPr/>
              </p:nvGrpSpPr>
              <p:grpSpPr>
                <a:xfrm>
                  <a:off x="4724337" y="4257087"/>
                  <a:ext cx="5641819" cy="817200"/>
                  <a:chOff x="4724337" y="4257087"/>
                  <a:chExt cx="5641819" cy="817200"/>
                </a:xfrm>
              </p:grpSpPr>
              <p:sp>
                <p:nvSpPr>
                  <p:cNvPr id="81" name="矩形: 圆角 80">
                    <a:extLst>
                      <a:ext uri="{FF2B5EF4-FFF2-40B4-BE49-F238E27FC236}">
                        <a16:creationId xmlns:a16="http://schemas.microsoft.com/office/drawing/2014/main" id="{9B11ADAB-49D9-4523-94F4-1877609B5484}"/>
                      </a:ext>
                    </a:extLst>
                  </p:cNvPr>
                  <p:cNvSpPr/>
                  <p:nvPr/>
                </p:nvSpPr>
                <p:spPr>
                  <a:xfrm>
                    <a:off x="4724337"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Task1</a:t>
                    </a:r>
                  </a:p>
                  <a:p>
                    <a:pPr lvl="0" algn="ctr"/>
                    <a:r>
                      <a:rPr lang="zh-CN" altLang="en-US" sz="1400" dirty="0">
                        <a:solidFill>
                          <a:schemeClr val="tx1"/>
                        </a:solidFill>
                      </a:rPr>
                      <a:t>对无干扰的单个物体的操纵</a:t>
                    </a:r>
                    <a:endParaRPr lang="en-US" altLang="zh-CN" sz="1400" dirty="0">
                      <a:solidFill>
                        <a:schemeClr val="tx1"/>
                      </a:solidFill>
                    </a:endParaRPr>
                  </a:p>
                </p:txBody>
              </p:sp>
              <p:sp>
                <p:nvSpPr>
                  <p:cNvPr id="82" name="矩形: 圆角 81">
                    <a:extLst>
                      <a:ext uri="{FF2B5EF4-FFF2-40B4-BE49-F238E27FC236}">
                        <a16:creationId xmlns:a16="http://schemas.microsoft.com/office/drawing/2014/main" id="{2D9ACC6E-D973-4F00-816E-BE1E154819E2}"/>
                      </a:ext>
                    </a:extLst>
                  </p:cNvPr>
                  <p:cNvSpPr/>
                  <p:nvPr/>
                </p:nvSpPr>
                <p:spPr>
                  <a:xfrm>
                    <a:off x="6690768"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Task2</a:t>
                    </a:r>
                  </a:p>
                  <a:p>
                    <a:pPr lvl="0" algn="ctr"/>
                    <a:r>
                      <a:rPr lang="zh-CN" altLang="en-US" sz="1400" dirty="0">
                        <a:solidFill>
                          <a:schemeClr val="tx1"/>
                        </a:solidFill>
                      </a:rPr>
                      <a:t>对有干扰的单个物体的操纵</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8657200" y="4257899"/>
                    <a:ext cx="1708956" cy="815577"/>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Task3</a:t>
                    </a:r>
                  </a:p>
                  <a:p>
                    <a:pPr lvl="0" algn="ctr"/>
                    <a:r>
                      <a:rPr lang="zh-CN" altLang="en-US" sz="1400" dirty="0">
                        <a:solidFill>
                          <a:schemeClr val="tx1"/>
                        </a:solidFill>
                      </a:rPr>
                      <a:t>对多个物体的操纵</a:t>
                    </a:r>
                    <a:endParaRPr lang="en-US" altLang="zh-CN" sz="1400" dirty="0">
                      <a:solidFill>
                        <a:schemeClr val="tx1"/>
                      </a:solidFill>
                    </a:endParaRPr>
                  </a:p>
                </p:txBody>
              </p:sp>
            </p:grpSp>
            <p:pic>
              <p:nvPicPr>
                <p:cNvPr id="124" name="图片 123">
                  <a:extLst>
                    <a:ext uri="{FF2B5EF4-FFF2-40B4-BE49-F238E27FC236}">
                      <a16:creationId xmlns:a16="http://schemas.microsoft.com/office/drawing/2014/main" id="{861EFB7C-49A2-4728-8971-61E40EB71B3F}"/>
                    </a:ext>
                  </a:extLst>
                </p:cNvPr>
                <p:cNvPicPr>
                  <a:picLocks noChangeAspect="1"/>
                </p:cNvPicPr>
                <p:nvPr/>
              </p:nvPicPr>
              <p:blipFill>
                <a:blip r:embed="rId4"/>
                <a:stretch>
                  <a:fillRect/>
                </a:stretch>
              </p:blipFill>
              <p:spPr>
                <a:xfrm>
                  <a:off x="6968185" y="5097045"/>
                  <a:ext cx="1155259" cy="801765"/>
                </a:xfrm>
                <a:prstGeom prst="rect">
                  <a:avLst/>
                </a:prstGeom>
              </p:spPr>
            </p:pic>
            <p:pic>
              <p:nvPicPr>
                <p:cNvPr id="125" name="图片 124">
                  <a:extLst>
                    <a:ext uri="{FF2B5EF4-FFF2-40B4-BE49-F238E27FC236}">
                      <a16:creationId xmlns:a16="http://schemas.microsoft.com/office/drawing/2014/main" id="{5A40DCA0-A3B6-4A42-A05F-00FAD3409425}"/>
                    </a:ext>
                  </a:extLst>
                </p:cNvPr>
                <p:cNvPicPr>
                  <a:picLocks noChangeAspect="1"/>
                </p:cNvPicPr>
                <p:nvPr/>
              </p:nvPicPr>
              <p:blipFill>
                <a:blip r:embed="rId5"/>
                <a:stretch>
                  <a:fillRect/>
                </a:stretch>
              </p:blipFill>
              <p:spPr>
                <a:xfrm>
                  <a:off x="9001378" y="5063979"/>
                  <a:ext cx="1020172" cy="833524"/>
                </a:xfrm>
                <a:prstGeom prst="rect">
                  <a:avLst/>
                </a:prstGeom>
              </p:spPr>
            </p:pic>
          </p:grpSp>
        </p:grpSp>
      </p:grpSp>
      <p:grpSp>
        <p:nvGrpSpPr>
          <p:cNvPr id="55" name="组合 54">
            <a:extLst>
              <a:ext uri="{FF2B5EF4-FFF2-40B4-BE49-F238E27FC236}">
                <a16:creationId xmlns:a16="http://schemas.microsoft.com/office/drawing/2014/main" id="{FB4BFD87-5193-5A20-6365-9E2F25F4C41C}"/>
              </a:ext>
            </a:extLst>
          </p:cNvPr>
          <p:cNvGrpSpPr/>
          <p:nvPr/>
        </p:nvGrpSpPr>
        <p:grpSpPr>
          <a:xfrm>
            <a:off x="347729" y="1479511"/>
            <a:ext cx="11496543" cy="2163076"/>
            <a:chOff x="336001" y="1479511"/>
            <a:chExt cx="11496543" cy="2163076"/>
          </a:xfrm>
        </p:grpSpPr>
        <p:sp>
          <p:nvSpPr>
            <p:cNvPr id="119" name="矩形: 圆角 118">
              <a:extLst>
                <a:ext uri="{FF2B5EF4-FFF2-40B4-BE49-F238E27FC236}">
                  <a16:creationId xmlns:a16="http://schemas.microsoft.com/office/drawing/2014/main" id="{CD7338A3-5625-4C13-992C-2A9A7FCFF895}"/>
                </a:ext>
              </a:extLst>
            </p:cNvPr>
            <p:cNvSpPr/>
            <p:nvPr/>
          </p:nvSpPr>
          <p:spPr bwMode="auto">
            <a:xfrm>
              <a:off x="10381254" y="2220294"/>
              <a:ext cx="1451290" cy="681511"/>
            </a:xfrm>
            <a:prstGeom prst="roundRect">
              <a:avLst/>
            </a:prstGeom>
            <a:solidFill>
              <a:schemeClr val="accent2">
                <a:lumMod val="20000"/>
                <a:lumOff val="80000"/>
              </a:schemeClr>
            </a:solidFill>
            <a:ln w="28575">
              <a:solidFill>
                <a:schemeClr val="accent3"/>
              </a:solidFill>
              <a:prstDash val="lg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2200" dirty="0">
                  <a:ln>
                    <a:solidFill>
                      <a:schemeClr val="bg1">
                        <a:lumMod val="85000"/>
                      </a:schemeClr>
                    </a:solidFill>
                  </a:ln>
                  <a:solidFill>
                    <a:schemeClr val="tx1"/>
                  </a:solidFill>
                  <a:latin typeface="+mj-lt"/>
                </a:rPr>
                <a:t>对象操纵</a:t>
              </a:r>
            </a:p>
          </p:txBody>
        </p:sp>
        <p:grpSp>
          <p:nvGrpSpPr>
            <p:cNvPr id="46" name="组合 45">
              <a:extLst>
                <a:ext uri="{FF2B5EF4-FFF2-40B4-BE49-F238E27FC236}">
                  <a16:creationId xmlns:a16="http://schemas.microsoft.com/office/drawing/2014/main" id="{ED958C70-B7A8-D831-7C50-A7F6777CF6E7}"/>
                </a:ext>
              </a:extLst>
            </p:cNvPr>
            <p:cNvGrpSpPr/>
            <p:nvPr/>
          </p:nvGrpSpPr>
          <p:grpSpPr>
            <a:xfrm>
              <a:off x="336001" y="1479511"/>
              <a:ext cx="3527644" cy="2163076"/>
              <a:chOff x="336001" y="1479511"/>
              <a:chExt cx="3527644" cy="2163076"/>
            </a:xfrm>
            <a:effectLst/>
          </p:grpSpPr>
          <p:sp>
            <p:nvSpPr>
              <p:cNvPr id="47" name="矩形: 圆角 46">
                <a:extLst>
                  <a:ext uri="{FF2B5EF4-FFF2-40B4-BE49-F238E27FC236}">
                    <a16:creationId xmlns:a16="http://schemas.microsoft.com/office/drawing/2014/main" id="{FE61A80B-F41E-41C9-915D-F88450955729}"/>
                  </a:ext>
                </a:extLst>
              </p:cNvPr>
              <p:cNvSpPr/>
              <p:nvPr/>
            </p:nvSpPr>
            <p:spPr bwMode="auto">
              <a:xfrm>
                <a:off x="336001" y="1479511"/>
                <a:ext cx="3527644" cy="2157804"/>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506921" y="3273255"/>
                <a:ext cx="3185804"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头眼协同的场景与目标浏览</a:t>
                </a:r>
              </a:p>
            </p:txBody>
          </p:sp>
          <p:sp>
            <p:nvSpPr>
              <p:cNvPr id="19" name="圆角矩形 30">
                <a:extLst>
                  <a:ext uri="{FF2B5EF4-FFF2-40B4-BE49-F238E27FC236}">
                    <a16:creationId xmlns:a16="http://schemas.microsoft.com/office/drawing/2014/main" id="{097FF585-76A2-4B8D-B7F3-9B9F3017D0AE}"/>
                  </a:ext>
                </a:extLst>
              </p:cNvPr>
              <p:cNvSpPr/>
              <p:nvPr/>
            </p:nvSpPr>
            <p:spPr>
              <a:xfrm>
                <a:off x="2340536" y="1692327"/>
                <a:ext cx="1432999" cy="681418"/>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生成误差感知的选择范围</a:t>
                </a:r>
                <a:endParaRPr lang="en-US" altLang="zh-CN" sz="1400" dirty="0">
                  <a:solidFill>
                    <a:srgbClr val="000000"/>
                  </a:solidFill>
                </a:endParaRPr>
              </a:p>
            </p:txBody>
          </p:sp>
          <p:sp>
            <p:nvSpPr>
              <p:cNvPr id="20" name="圆角矩形 30">
                <a:extLst>
                  <a:ext uri="{FF2B5EF4-FFF2-40B4-BE49-F238E27FC236}">
                    <a16:creationId xmlns:a16="http://schemas.microsoft.com/office/drawing/2014/main" id="{915DE3A6-6D41-4572-8760-B319BC7EBBFD}"/>
                  </a:ext>
                </a:extLst>
              </p:cNvPr>
              <p:cNvSpPr/>
              <p:nvPr/>
            </p:nvSpPr>
            <p:spPr>
              <a:xfrm>
                <a:off x="441841" y="1692327"/>
                <a:ext cx="879654" cy="681419"/>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1" name="圆角矩形 30">
                <a:extLst>
                  <a:ext uri="{FF2B5EF4-FFF2-40B4-BE49-F238E27FC236}">
                    <a16:creationId xmlns:a16="http://schemas.microsoft.com/office/drawing/2014/main" id="{0DB49C50-C817-47CB-9512-1228A98FEC5D}"/>
                  </a:ext>
                </a:extLst>
              </p:cNvPr>
              <p:cNvSpPr/>
              <p:nvPr/>
            </p:nvSpPr>
            <p:spPr>
              <a:xfrm>
                <a:off x="1427335" y="1692327"/>
                <a:ext cx="799358" cy="681418"/>
              </a:xfrm>
              <a:prstGeom prst="roundRect">
                <a:avLst/>
              </a:prstGeom>
              <a:solidFill>
                <a:schemeClr val="accent2">
                  <a:lumMod val="20000"/>
                  <a:lumOff val="80000"/>
                </a:schemeClr>
              </a:solidFill>
              <a:ln w="0"/>
            </p:spPr>
            <p:txBody>
              <a:bodyPr anchor="ctr"/>
              <a:lstStyle/>
              <a:p>
                <a:pPr lvl="0" algn="ctr"/>
                <a:r>
                  <a:rPr lang="zh-CN" altLang="en-US" sz="1400" b="0" dirty="0">
                    <a:solidFill>
                      <a:srgbClr val="000000"/>
                    </a:solidFill>
                  </a:rPr>
                  <a:t>判断</a:t>
                </a:r>
                <a:r>
                  <a:rPr lang="zh-CN" altLang="en-US" sz="1400" dirty="0">
                    <a:solidFill>
                      <a:srgbClr val="000000"/>
                    </a:solidFill>
                  </a:rPr>
                  <a:t>驻留</a:t>
                </a:r>
                <a:r>
                  <a:rPr lang="zh-CN" altLang="en-US" sz="1400" b="0" dirty="0">
                    <a:solidFill>
                      <a:srgbClr val="000000"/>
                    </a:solidFill>
                  </a:rPr>
                  <a:t>点</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533BBB07-423A-4A12-BA3F-ACD9625B0D3D}"/>
                  </a:ext>
                </a:extLst>
              </p:cNvPr>
              <p:cNvSpPr/>
              <p:nvPr/>
            </p:nvSpPr>
            <p:spPr>
              <a:xfrm>
                <a:off x="2330710" y="2507883"/>
                <a:ext cx="1452651"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标定候选</a:t>
                </a:r>
                <a:endParaRPr lang="en-US" altLang="zh-CN" sz="1400" b="0" dirty="0">
                  <a:solidFill>
                    <a:srgbClr val="000000"/>
                  </a:solidFill>
                </a:endParaRPr>
              </a:p>
              <a:p>
                <a:pPr lvl="0" algn="ctr"/>
                <a:r>
                  <a:rPr lang="zh-CN" sz="1400" b="0" dirty="0">
                    <a:solidFill>
                      <a:srgbClr val="000000"/>
                    </a:solidFill>
                  </a:rPr>
                  <a:t>目标集</a:t>
                </a:r>
              </a:p>
            </p:txBody>
          </p:sp>
          <p:sp>
            <p:nvSpPr>
              <p:cNvPr id="23" name="圆角矩形 30">
                <a:extLst>
                  <a:ext uri="{FF2B5EF4-FFF2-40B4-BE49-F238E27FC236}">
                    <a16:creationId xmlns:a16="http://schemas.microsoft.com/office/drawing/2014/main" id="{A0805AB7-40BE-4389-AC9B-6B40589B64BD}"/>
                  </a:ext>
                </a:extLst>
              </p:cNvPr>
              <p:cNvSpPr/>
              <p:nvPr/>
            </p:nvSpPr>
            <p:spPr>
              <a:xfrm>
                <a:off x="441842" y="2507883"/>
                <a:ext cx="1745053"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被选中物体</a:t>
                </a:r>
                <a:endParaRPr lang="en-US" altLang="zh-CN" sz="1400" b="0" dirty="0">
                  <a:solidFill>
                    <a:srgbClr val="000000"/>
                  </a:solidFill>
                </a:endParaRPr>
              </a:p>
              <a:p>
                <a:pPr lvl="0" algn="ctr"/>
                <a:r>
                  <a:rPr lang="zh-CN" sz="1400" b="0" dirty="0">
                    <a:solidFill>
                      <a:srgbClr val="000000"/>
                    </a:solidFill>
                  </a:rPr>
                  <a:t>边缘</a:t>
                </a:r>
                <a:r>
                  <a:rPr lang="en-US" sz="1400" b="0" dirty="0" err="1">
                    <a:solidFill>
                      <a:srgbClr val="000000"/>
                    </a:solidFill>
                  </a:rPr>
                  <a:t>高亮</a:t>
                </a:r>
                <a:endParaRPr lang="en-US" sz="1400" b="0" dirty="0">
                  <a:solidFill>
                    <a:srgbClr val="000000"/>
                  </a:solidFill>
                </a:endParaRPr>
              </a:p>
            </p:txBody>
          </p:sp>
          <p:cxnSp>
            <p:nvCxnSpPr>
              <p:cNvPr id="10" name="直接箭头连接符 9">
                <a:extLst>
                  <a:ext uri="{FF2B5EF4-FFF2-40B4-BE49-F238E27FC236}">
                    <a16:creationId xmlns:a16="http://schemas.microsoft.com/office/drawing/2014/main" id="{4AF3E473-378E-0929-DDD8-D8E602845FFA}"/>
                  </a:ext>
                </a:extLst>
              </p:cNvPr>
              <p:cNvCxnSpPr>
                <a:stCxn id="20" idx="3"/>
                <a:endCxn id="21" idx="1"/>
              </p:cNvCxnSpPr>
              <p:nvPr/>
            </p:nvCxnSpPr>
            <p:spPr bwMode="auto">
              <a:xfrm flipV="1">
                <a:off x="1321495" y="2033036"/>
                <a:ext cx="105840"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接箭头连接符 11">
                <a:extLst>
                  <a:ext uri="{FF2B5EF4-FFF2-40B4-BE49-F238E27FC236}">
                    <a16:creationId xmlns:a16="http://schemas.microsoft.com/office/drawing/2014/main" id="{0BBF94D8-639A-18B3-A70F-6D227DD33A7E}"/>
                  </a:ext>
                </a:extLst>
              </p:cNvPr>
              <p:cNvCxnSpPr>
                <a:stCxn id="21" idx="3"/>
                <a:endCxn id="19" idx="1"/>
              </p:cNvCxnSpPr>
              <p:nvPr/>
            </p:nvCxnSpPr>
            <p:spPr bwMode="auto">
              <a:xfrm>
                <a:off x="2226693" y="2033036"/>
                <a:ext cx="113843"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4" name="直接箭头连接符 13">
                <a:extLst>
                  <a:ext uri="{FF2B5EF4-FFF2-40B4-BE49-F238E27FC236}">
                    <a16:creationId xmlns:a16="http://schemas.microsoft.com/office/drawing/2014/main" id="{9E62CB4E-B584-88AB-65B1-AAFB8D710662}"/>
                  </a:ext>
                </a:extLst>
              </p:cNvPr>
              <p:cNvCxnSpPr>
                <a:stCxn id="19" idx="2"/>
                <a:endCxn id="22" idx="0"/>
              </p:cNvCxnSpPr>
              <p:nvPr/>
            </p:nvCxnSpPr>
            <p:spPr bwMode="auto">
              <a:xfrm>
                <a:off x="3057036" y="2373745"/>
                <a:ext cx="0" cy="13413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6" name="直接箭头连接符 15">
                <a:extLst>
                  <a:ext uri="{FF2B5EF4-FFF2-40B4-BE49-F238E27FC236}">
                    <a16:creationId xmlns:a16="http://schemas.microsoft.com/office/drawing/2014/main" id="{2C713DA0-049C-6C50-70C6-79CE0F270D4E}"/>
                  </a:ext>
                </a:extLst>
              </p:cNvPr>
              <p:cNvCxnSpPr>
                <a:cxnSpLocks/>
                <a:stCxn id="22" idx="1"/>
                <a:endCxn id="23" idx="3"/>
              </p:cNvCxnSpPr>
              <p:nvPr/>
            </p:nvCxnSpPr>
            <p:spPr bwMode="auto">
              <a:xfrm flipH="1">
                <a:off x="2186895" y="2829594"/>
                <a:ext cx="143815"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nvGrpSpPr>
            <p:cNvPr id="42" name="组合 41">
              <a:extLst>
                <a:ext uri="{FF2B5EF4-FFF2-40B4-BE49-F238E27FC236}">
                  <a16:creationId xmlns:a16="http://schemas.microsoft.com/office/drawing/2014/main" id="{C131EFAC-D06A-D7D8-CAAF-68BE1C0987AA}"/>
                </a:ext>
              </a:extLst>
            </p:cNvPr>
            <p:cNvGrpSpPr/>
            <p:nvPr/>
          </p:nvGrpSpPr>
          <p:grpSpPr>
            <a:xfrm>
              <a:off x="4203453" y="1482148"/>
              <a:ext cx="2540619" cy="2157803"/>
              <a:chOff x="4203453" y="1484784"/>
              <a:chExt cx="2540619" cy="2157803"/>
            </a:xfrm>
            <a:effectLst/>
          </p:grpSpPr>
          <p:sp>
            <p:nvSpPr>
              <p:cNvPr id="59" name="矩形: 圆角 58">
                <a:extLst>
                  <a:ext uri="{FF2B5EF4-FFF2-40B4-BE49-F238E27FC236}">
                    <a16:creationId xmlns:a16="http://schemas.microsoft.com/office/drawing/2014/main" id="{4C2EE836-65A9-4223-9BD2-36B1F808C20B}"/>
                  </a:ext>
                </a:extLst>
              </p:cNvPr>
              <p:cNvSpPr/>
              <p:nvPr/>
            </p:nvSpPr>
            <p:spPr bwMode="auto">
              <a:xfrm>
                <a:off x="4203453" y="1484784"/>
                <a:ext cx="2540619" cy="2157803"/>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4342683" y="3273255"/>
                <a:ext cx="2262158"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头眼协同的目标选择</a:t>
                </a:r>
              </a:p>
            </p:txBody>
          </p:sp>
          <p:grpSp>
            <p:nvGrpSpPr>
              <p:cNvPr id="31" name="组合 30">
                <a:extLst>
                  <a:ext uri="{FF2B5EF4-FFF2-40B4-BE49-F238E27FC236}">
                    <a16:creationId xmlns:a16="http://schemas.microsoft.com/office/drawing/2014/main" id="{4A9569B2-510A-4D49-D0FE-371DEA977EA5}"/>
                  </a:ext>
                </a:extLst>
              </p:cNvPr>
              <p:cNvGrpSpPr/>
              <p:nvPr/>
            </p:nvGrpSpPr>
            <p:grpSpPr>
              <a:xfrm>
                <a:off x="4304695" y="1692327"/>
                <a:ext cx="2338135" cy="1458978"/>
                <a:chOff x="4333929" y="1692327"/>
                <a:chExt cx="2338135" cy="1458978"/>
              </a:xfrm>
            </p:grpSpPr>
            <p:sp>
              <p:nvSpPr>
                <p:cNvPr id="48" name="圆角矩形 30">
                  <a:extLst>
                    <a:ext uri="{FF2B5EF4-FFF2-40B4-BE49-F238E27FC236}">
                      <a16:creationId xmlns:a16="http://schemas.microsoft.com/office/drawing/2014/main" id="{CCEE8133-A3E4-4A5D-8138-8FF5BC40EEA4}"/>
                    </a:ext>
                  </a:extLst>
                </p:cNvPr>
                <p:cNvSpPr/>
                <p:nvPr/>
              </p:nvSpPr>
              <p:spPr>
                <a:xfrm>
                  <a:off x="4333929" y="1692327"/>
                  <a:ext cx="1046869" cy="681418"/>
                </a:xfrm>
                <a:prstGeom prst="roundRect">
                  <a:avLst/>
                </a:prstGeom>
                <a:solidFill>
                  <a:schemeClr val="accent2">
                    <a:lumMod val="20000"/>
                    <a:lumOff val="80000"/>
                  </a:schemeClr>
                </a:solidFill>
                <a:ln w="0"/>
              </p:spPr>
              <p:txBody>
                <a:bodyPr anchor="ctr"/>
                <a:lstStyle/>
                <a:p>
                  <a:pPr lvl="0" algn="ctr"/>
                  <a:r>
                    <a:rPr lang="zh-CN" sz="1400" dirty="0"/>
                    <a:t>缓存当前选择目标信息</a:t>
                  </a:r>
                </a:p>
              </p:txBody>
            </p:sp>
            <p:sp>
              <p:nvSpPr>
                <p:cNvPr id="49" name="圆角矩形 30">
                  <a:extLst>
                    <a:ext uri="{FF2B5EF4-FFF2-40B4-BE49-F238E27FC236}">
                      <a16:creationId xmlns:a16="http://schemas.microsoft.com/office/drawing/2014/main" id="{B9BFA278-F16D-403A-95BD-12CD502E3229}"/>
                    </a:ext>
                  </a:extLst>
                </p:cNvPr>
                <p:cNvSpPr/>
                <p:nvPr/>
              </p:nvSpPr>
              <p:spPr>
                <a:xfrm>
                  <a:off x="5515726" y="1692327"/>
                  <a:ext cx="1154831" cy="681418"/>
                </a:xfrm>
                <a:prstGeom prst="roundRect">
                  <a:avLst/>
                </a:prstGeom>
                <a:solidFill>
                  <a:schemeClr val="accent2">
                    <a:lumMod val="20000"/>
                    <a:lumOff val="80000"/>
                  </a:schemeClr>
                </a:soli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52" name="圆角矩形 30">
                  <a:extLst>
                    <a:ext uri="{FF2B5EF4-FFF2-40B4-BE49-F238E27FC236}">
                      <a16:creationId xmlns:a16="http://schemas.microsoft.com/office/drawing/2014/main" id="{525C127F-3D62-45B9-A12B-A5140DA83059}"/>
                    </a:ext>
                  </a:extLst>
                </p:cNvPr>
                <p:cNvSpPr/>
                <p:nvPr/>
              </p:nvSpPr>
              <p:spPr>
                <a:xfrm>
                  <a:off x="4335406" y="2507883"/>
                  <a:ext cx="1043915" cy="643422"/>
                </a:xfrm>
                <a:prstGeom prst="roundRect">
                  <a:avLst/>
                </a:prstGeom>
                <a:solidFill>
                  <a:schemeClr val="accent2">
                    <a:lumMod val="20000"/>
                    <a:lumOff val="80000"/>
                  </a:schemeClr>
                </a:solidFill>
                <a:ln w="0"/>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sp>
              <p:nvSpPr>
                <p:cNvPr id="58" name="圆角矩形 30">
                  <a:extLst>
                    <a:ext uri="{FF2B5EF4-FFF2-40B4-BE49-F238E27FC236}">
                      <a16:creationId xmlns:a16="http://schemas.microsoft.com/office/drawing/2014/main" id="{F0AA3290-20B2-486C-ACD2-54D8FDE8605B}"/>
                    </a:ext>
                  </a:extLst>
                </p:cNvPr>
                <p:cNvSpPr/>
                <p:nvPr/>
              </p:nvSpPr>
              <p:spPr>
                <a:xfrm>
                  <a:off x="5514219" y="2510426"/>
                  <a:ext cx="1157845" cy="638337"/>
                </a:xfrm>
                <a:prstGeom prst="roundRect">
                  <a:avLst/>
                </a:prstGeom>
                <a:solidFill>
                  <a:schemeClr val="accent2">
                    <a:lumMod val="20000"/>
                    <a:lumOff val="80000"/>
                  </a:schemeClr>
                </a:solidFill>
                <a:ln w="0"/>
              </p:spPr>
              <p:txBody>
                <a:bodyPr anchor="ctr"/>
                <a:lstStyle/>
                <a:p>
                  <a:pPr lvl="0" algn="ctr"/>
                  <a:r>
                    <a:rPr lang="zh-CN" altLang="zh-CN" sz="1400" dirty="0"/>
                    <a:t>歧义检测</a:t>
                  </a:r>
                </a:p>
              </p:txBody>
            </p:sp>
            <p:cxnSp>
              <p:nvCxnSpPr>
                <p:cNvPr id="26" name="直接箭头连接符 25">
                  <a:extLst>
                    <a:ext uri="{FF2B5EF4-FFF2-40B4-BE49-F238E27FC236}">
                      <a16:creationId xmlns:a16="http://schemas.microsoft.com/office/drawing/2014/main" id="{9DECD09A-1F51-574E-F52A-69A1A24E69AE}"/>
                    </a:ext>
                  </a:extLst>
                </p:cNvPr>
                <p:cNvCxnSpPr>
                  <a:stCxn id="48" idx="3"/>
                  <a:endCxn id="49" idx="1"/>
                </p:cNvCxnSpPr>
                <p:nvPr/>
              </p:nvCxnSpPr>
              <p:spPr bwMode="auto">
                <a:xfrm>
                  <a:off x="5380798" y="2033036"/>
                  <a:ext cx="134928"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8" name="直接箭头连接符 27">
                  <a:extLst>
                    <a:ext uri="{FF2B5EF4-FFF2-40B4-BE49-F238E27FC236}">
                      <a16:creationId xmlns:a16="http://schemas.microsoft.com/office/drawing/2014/main" id="{0392F4B7-B25B-2728-D726-85FD0B52A11E}"/>
                    </a:ext>
                  </a:extLst>
                </p:cNvPr>
                <p:cNvCxnSpPr>
                  <a:stCxn id="49" idx="2"/>
                  <a:endCxn id="58" idx="0"/>
                </p:cNvCxnSpPr>
                <p:nvPr/>
              </p:nvCxnSpPr>
              <p:spPr bwMode="auto">
                <a:xfrm>
                  <a:off x="6093142" y="2373745"/>
                  <a:ext cx="0" cy="13668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0" name="直接箭头连接符 29">
                  <a:extLst>
                    <a:ext uri="{FF2B5EF4-FFF2-40B4-BE49-F238E27FC236}">
                      <a16:creationId xmlns:a16="http://schemas.microsoft.com/office/drawing/2014/main" id="{550ECA40-F019-53A7-1E7D-96D8E3220C23}"/>
                    </a:ext>
                  </a:extLst>
                </p:cNvPr>
                <p:cNvCxnSpPr>
                  <a:stCxn id="58" idx="1"/>
                  <a:endCxn id="52" idx="3"/>
                </p:cNvCxnSpPr>
                <p:nvPr/>
              </p:nvCxnSpPr>
              <p:spPr bwMode="auto">
                <a:xfrm flipH="1" flipV="1">
                  <a:off x="5379321" y="2829594"/>
                  <a:ext cx="134898" cy="1"/>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grpSp>
          <p:nvGrpSpPr>
            <p:cNvPr id="40" name="组合 39">
              <a:extLst>
                <a:ext uri="{FF2B5EF4-FFF2-40B4-BE49-F238E27FC236}">
                  <a16:creationId xmlns:a16="http://schemas.microsoft.com/office/drawing/2014/main" id="{9125C5B0-6843-F839-BE25-5F8CC7830DE9}"/>
                </a:ext>
              </a:extLst>
            </p:cNvPr>
            <p:cNvGrpSpPr/>
            <p:nvPr/>
          </p:nvGrpSpPr>
          <p:grpSpPr>
            <a:xfrm>
              <a:off x="6876630" y="1482148"/>
              <a:ext cx="3375070" cy="2157803"/>
              <a:chOff x="6876630" y="1463694"/>
              <a:chExt cx="3375070" cy="2157803"/>
            </a:xfrm>
            <a:effectLst/>
          </p:grpSpPr>
          <p:grpSp>
            <p:nvGrpSpPr>
              <p:cNvPr id="38" name="组合 37">
                <a:extLst>
                  <a:ext uri="{FF2B5EF4-FFF2-40B4-BE49-F238E27FC236}">
                    <a16:creationId xmlns:a16="http://schemas.microsoft.com/office/drawing/2014/main" id="{13654C75-7415-75ED-DD64-ACF46EAA5055}"/>
                  </a:ext>
                </a:extLst>
              </p:cNvPr>
              <p:cNvGrpSpPr/>
              <p:nvPr/>
            </p:nvGrpSpPr>
            <p:grpSpPr>
              <a:xfrm>
                <a:off x="6876630" y="1463694"/>
                <a:ext cx="3375070" cy="2157803"/>
                <a:chOff x="7082853" y="1484784"/>
                <a:chExt cx="3375070" cy="2157803"/>
              </a:xfrm>
            </p:grpSpPr>
            <p:sp>
              <p:nvSpPr>
                <p:cNvPr id="112" name="矩形: 圆角 111">
                  <a:extLst>
                    <a:ext uri="{FF2B5EF4-FFF2-40B4-BE49-F238E27FC236}">
                      <a16:creationId xmlns:a16="http://schemas.microsoft.com/office/drawing/2014/main" id="{6546D66C-4E15-4715-BE1B-F89623906C0C}"/>
                    </a:ext>
                  </a:extLst>
                </p:cNvPr>
                <p:cNvSpPr/>
                <p:nvPr/>
              </p:nvSpPr>
              <p:spPr bwMode="auto">
                <a:xfrm>
                  <a:off x="7288630" y="1484784"/>
                  <a:ext cx="2963517" cy="2157802"/>
                </a:xfrm>
                <a:prstGeom prst="roundRect">
                  <a:avLst/>
                </a:prstGeom>
                <a:solidFill>
                  <a:srgbClr val="D6EAE6"/>
                </a:solidFill>
                <a:ln w="28575">
                  <a:solidFill>
                    <a:schemeClr val="accent3"/>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082853" y="3273255"/>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头眼协同的对象操纵</a:t>
                  </a:r>
                </a:p>
              </p:txBody>
            </p:sp>
          </p:grpSp>
          <p:grpSp>
            <p:nvGrpSpPr>
              <p:cNvPr id="39" name="组合 38">
                <a:extLst>
                  <a:ext uri="{FF2B5EF4-FFF2-40B4-BE49-F238E27FC236}">
                    <a16:creationId xmlns:a16="http://schemas.microsoft.com/office/drawing/2014/main" id="{5EC6D4BC-E525-5C2D-3894-3305606BD686}"/>
                  </a:ext>
                </a:extLst>
              </p:cNvPr>
              <p:cNvGrpSpPr/>
              <p:nvPr/>
            </p:nvGrpSpPr>
            <p:grpSpPr>
              <a:xfrm>
                <a:off x="7232017" y="1692326"/>
                <a:ext cx="2664296" cy="1456437"/>
                <a:chOff x="7248128" y="1692326"/>
                <a:chExt cx="2664296" cy="1456437"/>
              </a:xfrm>
            </p:grpSpPr>
            <p:sp>
              <p:nvSpPr>
                <p:cNvPr id="88" name="圆角矩形 30">
                  <a:extLst>
                    <a:ext uri="{FF2B5EF4-FFF2-40B4-BE49-F238E27FC236}">
                      <a16:creationId xmlns:a16="http://schemas.microsoft.com/office/drawing/2014/main" id="{248F1420-6A29-49DE-8FF0-EB64989F3D13}"/>
                    </a:ext>
                  </a:extLst>
                </p:cNvPr>
                <p:cNvSpPr/>
                <p:nvPr/>
              </p:nvSpPr>
              <p:spPr>
                <a:xfrm>
                  <a:off x="7248128" y="1692326"/>
                  <a:ext cx="1241781" cy="678924"/>
                </a:xfrm>
                <a:prstGeom prst="roundRect">
                  <a:avLst/>
                </a:prstGeom>
                <a:solidFill>
                  <a:schemeClr val="accent2">
                    <a:lumMod val="20000"/>
                    <a:lumOff val="80000"/>
                  </a:schemeClr>
                </a:solidFill>
                <a:ln w="0"/>
              </p:spPr>
              <p:txBody>
                <a:bodyPr anchor="ctr"/>
                <a:lstStyle/>
                <a:p>
                  <a:pPr lvl="0" algn="ctr"/>
                  <a:r>
                    <a:rPr lang="zh-CN" altLang="en-US" sz="1400" dirty="0"/>
                    <a:t>缩放和旋转辅助柄生成</a:t>
                  </a:r>
                  <a:endParaRPr lang="zh-CN" sz="1400" dirty="0"/>
                </a:p>
              </p:txBody>
            </p:sp>
            <p:sp>
              <p:nvSpPr>
                <p:cNvPr id="89" name="圆角矩形 30">
                  <a:extLst>
                    <a:ext uri="{FF2B5EF4-FFF2-40B4-BE49-F238E27FC236}">
                      <a16:creationId xmlns:a16="http://schemas.microsoft.com/office/drawing/2014/main" id="{C02A0A2D-EB38-4E02-94E3-EDFDF44798F5}"/>
                    </a:ext>
                  </a:extLst>
                </p:cNvPr>
                <p:cNvSpPr/>
                <p:nvPr/>
              </p:nvSpPr>
              <p:spPr>
                <a:xfrm>
                  <a:off x="8657035" y="1692327"/>
                  <a:ext cx="1255389" cy="678923"/>
                </a:xfrm>
                <a:prstGeom prst="roundRect">
                  <a:avLst/>
                </a:prstGeom>
                <a:solidFill>
                  <a:schemeClr val="accent2">
                    <a:lumMod val="20000"/>
                    <a:lumOff val="80000"/>
                  </a:schemeClr>
                </a:solidFill>
                <a:ln w="0"/>
              </p:spPr>
              <p:txBody>
                <a:bodyPr anchor="ctr"/>
                <a:lstStyle/>
                <a:p>
                  <a:pPr lvl="0" algn="ctr"/>
                  <a:r>
                    <a:rPr lang="zh-CN" sz="1400" dirty="0"/>
                    <a:t>选择</a:t>
                  </a:r>
                  <a:r>
                    <a:rPr lang="zh-CN" altLang="en-US" sz="1400" dirty="0"/>
                    <a:t>缩放或旋转的凝视</a:t>
                  </a:r>
                  <a:endParaRPr lang="zh-CN" sz="1400" dirty="0"/>
                </a:p>
              </p:txBody>
            </p:sp>
            <p:sp>
              <p:nvSpPr>
                <p:cNvPr id="91" name="圆角矩形 30">
                  <a:extLst>
                    <a:ext uri="{FF2B5EF4-FFF2-40B4-BE49-F238E27FC236}">
                      <a16:creationId xmlns:a16="http://schemas.microsoft.com/office/drawing/2014/main" id="{6FCB589F-8778-453F-B19D-2DA15F6EFA67}"/>
                    </a:ext>
                  </a:extLst>
                </p:cNvPr>
                <p:cNvSpPr/>
                <p:nvPr/>
              </p:nvSpPr>
              <p:spPr>
                <a:xfrm>
                  <a:off x="8663840" y="2508112"/>
                  <a:ext cx="1241779" cy="637773"/>
                </a:xfrm>
                <a:prstGeom prst="roundRect">
                  <a:avLst/>
                </a:prstGeom>
                <a:solidFill>
                  <a:schemeClr val="accent2">
                    <a:lumMod val="20000"/>
                    <a:lumOff val="80000"/>
                  </a:schemeClr>
                </a:solidFill>
                <a:ln w="0"/>
              </p:spPr>
              <p:txBody>
                <a:bodyPr anchor="ctr"/>
                <a:lstStyle/>
                <a:p>
                  <a:pPr lvl="0" algn="ctr"/>
                  <a:r>
                    <a:rPr lang="zh-CN" altLang="en-CN" sz="1400" dirty="0"/>
                    <a:t>头部运动</a:t>
                  </a:r>
                  <a:r>
                    <a:rPr lang="zh-CN" altLang="en-US" sz="1400" dirty="0"/>
                    <a:t>操纵空间</a:t>
                  </a:r>
                  <a:endParaRPr lang="zh-CN" sz="1400" dirty="0"/>
                </a:p>
              </p:txBody>
            </p:sp>
            <p:sp>
              <p:nvSpPr>
                <p:cNvPr id="100" name="圆角矩形 30">
                  <a:extLst>
                    <a:ext uri="{FF2B5EF4-FFF2-40B4-BE49-F238E27FC236}">
                      <a16:creationId xmlns:a16="http://schemas.microsoft.com/office/drawing/2014/main" id="{32C07EFA-8F97-4745-AD79-01F005C96CF1}"/>
                    </a:ext>
                  </a:extLst>
                </p:cNvPr>
                <p:cNvSpPr/>
                <p:nvPr/>
              </p:nvSpPr>
              <p:spPr>
                <a:xfrm>
                  <a:off x="7248128" y="2505234"/>
                  <a:ext cx="1241780" cy="643529"/>
                </a:xfrm>
                <a:prstGeom prst="roundRect">
                  <a:avLst/>
                </a:prstGeom>
                <a:solidFill>
                  <a:schemeClr val="accent2">
                    <a:lumMod val="20000"/>
                    <a:lumOff val="80000"/>
                  </a:schemeClr>
                </a:solidFill>
                <a:ln w="0"/>
              </p:spPr>
              <p:txBody>
                <a:bodyPr anchor="ctr"/>
                <a:lstStyle/>
                <a:p>
                  <a:pPr lvl="0" algn="ctr"/>
                  <a:r>
                    <a:rPr lang="zh-CN" altLang="en-US" sz="1400" dirty="0"/>
                    <a:t>快速两次眨眼</a:t>
                  </a:r>
                  <a:r>
                    <a:rPr lang="zh-CN" sz="1400" dirty="0"/>
                    <a:t>输入确认</a:t>
                  </a:r>
                </a:p>
              </p:txBody>
            </p:sp>
            <p:cxnSp>
              <p:nvCxnSpPr>
                <p:cNvPr id="33" name="直接箭头连接符 32">
                  <a:extLst>
                    <a:ext uri="{FF2B5EF4-FFF2-40B4-BE49-F238E27FC236}">
                      <a16:creationId xmlns:a16="http://schemas.microsoft.com/office/drawing/2014/main" id="{A49A78E9-D904-5B2B-7B24-FBF3A3D663F7}"/>
                    </a:ext>
                  </a:extLst>
                </p:cNvPr>
                <p:cNvCxnSpPr>
                  <a:stCxn id="88" idx="3"/>
                  <a:endCxn id="89" idx="1"/>
                </p:cNvCxnSpPr>
                <p:nvPr/>
              </p:nvCxnSpPr>
              <p:spPr bwMode="auto">
                <a:xfrm>
                  <a:off x="8489909" y="2031788"/>
                  <a:ext cx="167126"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5" name="直接箭头连接符 34">
                  <a:extLst>
                    <a:ext uri="{FF2B5EF4-FFF2-40B4-BE49-F238E27FC236}">
                      <a16:creationId xmlns:a16="http://schemas.microsoft.com/office/drawing/2014/main" id="{C21E3AC7-EDC4-7187-B13F-F02FEDD2A924}"/>
                    </a:ext>
                  </a:extLst>
                </p:cNvPr>
                <p:cNvCxnSpPr>
                  <a:stCxn id="89" idx="2"/>
                  <a:endCxn id="91" idx="0"/>
                </p:cNvCxnSpPr>
                <p:nvPr/>
              </p:nvCxnSpPr>
              <p:spPr bwMode="auto">
                <a:xfrm>
                  <a:off x="9284730" y="2371250"/>
                  <a:ext cx="0" cy="13686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7" name="直接箭头连接符 36">
                  <a:extLst>
                    <a:ext uri="{FF2B5EF4-FFF2-40B4-BE49-F238E27FC236}">
                      <a16:creationId xmlns:a16="http://schemas.microsoft.com/office/drawing/2014/main" id="{3D1F0932-50AB-3188-DFA6-40FEBBF50892}"/>
                    </a:ext>
                  </a:extLst>
                </p:cNvPr>
                <p:cNvCxnSpPr>
                  <a:stCxn id="91" idx="1"/>
                </p:cNvCxnSpPr>
                <p:nvPr/>
              </p:nvCxnSpPr>
              <p:spPr bwMode="auto">
                <a:xfrm flipH="1">
                  <a:off x="8489908" y="2826999"/>
                  <a:ext cx="173932" cy="2595"/>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sp>
          <p:nvSpPr>
            <p:cNvPr id="43" name="箭头: 右 42">
              <a:extLst>
                <a:ext uri="{FF2B5EF4-FFF2-40B4-BE49-F238E27FC236}">
                  <a16:creationId xmlns:a16="http://schemas.microsoft.com/office/drawing/2014/main" id="{1D5CDD71-B1D9-6ACC-8090-52E934B48F81}"/>
                </a:ext>
              </a:extLst>
            </p:cNvPr>
            <p:cNvSpPr/>
            <p:nvPr/>
          </p:nvSpPr>
          <p:spPr bwMode="auto">
            <a:xfrm>
              <a:off x="393576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4" name="箭头: 右 43">
              <a:extLst>
                <a:ext uri="{FF2B5EF4-FFF2-40B4-BE49-F238E27FC236}">
                  <a16:creationId xmlns:a16="http://schemas.microsoft.com/office/drawing/2014/main" id="{16E6AF3D-0C85-2502-1676-F46905F3B98A}"/>
                </a:ext>
              </a:extLst>
            </p:cNvPr>
            <p:cNvSpPr/>
            <p:nvPr/>
          </p:nvSpPr>
          <p:spPr bwMode="auto">
            <a:xfrm>
              <a:off x="682071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5" name="箭头: 右 44">
              <a:extLst>
                <a:ext uri="{FF2B5EF4-FFF2-40B4-BE49-F238E27FC236}">
                  <a16:creationId xmlns:a16="http://schemas.microsoft.com/office/drawing/2014/main" id="{BE8396E1-B070-2B7A-4663-8BFCDD054651}"/>
                </a:ext>
              </a:extLst>
            </p:cNvPr>
            <p:cNvSpPr/>
            <p:nvPr/>
          </p:nvSpPr>
          <p:spPr bwMode="auto">
            <a:xfrm>
              <a:off x="10103388"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spTree>
    <p:extLst>
      <p:ext uri="{BB962C8B-B14F-4D97-AF65-F5344CB8AC3E}">
        <p14:creationId xmlns:p14="http://schemas.microsoft.com/office/powerpoint/2010/main" val="386453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问题</a:t>
            </a:r>
            <a:r>
              <a:rPr lang="zh-CN" altLang="en-US" dirty="0"/>
              <a:t>和难点</a:t>
            </a:r>
            <a:endParaRPr lang="en-US" altLang="zh-CN" dirty="0"/>
          </a:p>
        </p:txBody>
      </p:sp>
      <p:sp>
        <p:nvSpPr>
          <p:cNvPr id="3" name="标题 2"/>
          <p:cNvSpPr>
            <a:spLocks noGrp="1"/>
          </p:cNvSpPr>
          <p:nvPr>
            <p:ph type="title"/>
          </p:nvPr>
        </p:nvSpPr>
        <p:spPr/>
        <p:txBody>
          <a:bodyPr/>
          <a:lstStyle/>
          <a:p>
            <a:r>
              <a:rPr lang="zh-CN" altLang="en-US" dirty="0"/>
              <a:t>三、研究内容</a:t>
            </a:r>
          </a:p>
        </p:txBody>
      </p:sp>
      <p:sp>
        <p:nvSpPr>
          <p:cNvPr id="4" name="TextBox 3">
            <a:extLst>
              <a:ext uri="{FF2B5EF4-FFF2-40B4-BE49-F238E27FC236}">
                <a16:creationId xmlns:a16="http://schemas.microsoft.com/office/drawing/2014/main" id="{DD5F2C16-C047-80D8-920E-3BC02D24BAC4}"/>
              </a:ext>
            </a:extLst>
          </p:cNvPr>
          <p:cNvSpPr txBox="1"/>
          <p:nvPr/>
        </p:nvSpPr>
        <p:spPr>
          <a:xfrm>
            <a:off x="695400" y="1388333"/>
            <a:ext cx="10729192" cy="3662541"/>
          </a:xfrm>
          <a:prstGeom prst="rect">
            <a:avLst/>
          </a:prstGeom>
          <a:solidFill>
            <a:schemeClr val="bg1"/>
          </a:solidFill>
        </p:spPr>
        <p:txBody>
          <a:bodyPr wrap="square" rtlCol="0" anchor="t">
            <a:spAutoFit/>
          </a:bodyPr>
          <a:lstStyle/>
          <a:p>
            <a:r>
              <a:rPr lang="zh-CN" altLang="en-US" sz="2800" b="1" dirty="0">
                <a:solidFill>
                  <a:srgbClr val="FF0000"/>
                </a:solidFill>
                <a:latin typeface="+mn-ea"/>
                <a:ea typeface="+mn-ea"/>
                <a:cs typeface="Cambria Math" panose="02040503050406030204" pitchFamily="18" charset="0"/>
              </a:rPr>
              <a:t>问题</a:t>
            </a:r>
            <a:endParaRPr lang="en-US" altLang="zh-CN" sz="2200" b="1" dirty="0">
              <a:latin typeface="+mn-ea"/>
              <a:ea typeface="+mn-ea"/>
              <a:cs typeface="Cambria Math" panose="02040503050406030204" pitchFamily="18" charset="0"/>
            </a:endParaRPr>
          </a:p>
          <a:p>
            <a:pPr algn="l"/>
            <a:r>
              <a:rPr lang="zh-CN" altLang="en-US" sz="2200" dirty="0">
                <a:latin typeface="+mn-ea"/>
                <a:ea typeface="+mn-ea"/>
                <a:cs typeface="Cambria Math" panose="02040503050406030204" pitchFamily="18" charset="0"/>
              </a:rPr>
              <a:t>如何确定一套快速、准确、易用的虚拟现实头眼协同对象操纵方法？</a:t>
            </a:r>
            <a:endParaRPr lang="en-US" altLang="zh-CN" sz="2200" dirty="0">
              <a:latin typeface="+mn-ea"/>
              <a:ea typeface="+mn-ea"/>
              <a:cs typeface="Cambria Math" panose="02040503050406030204" pitchFamily="18" charset="0"/>
            </a:endParaRPr>
          </a:p>
          <a:p>
            <a:r>
              <a:rPr lang="zh-CN" altLang="en-US" sz="2800" b="1" dirty="0">
                <a:solidFill>
                  <a:srgbClr val="FF0000"/>
                </a:solidFill>
                <a:latin typeface="+mn-ea"/>
                <a:ea typeface="+mn-ea"/>
                <a:cs typeface="Cambria Math" panose="02040503050406030204" pitchFamily="18" charset="0"/>
              </a:rPr>
              <a:t>难点</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通过眼动可获取的信号有限，因为眼球本身无法做出多样化的动作；</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由于本能行为的干扰（如无意识的眨眼），眼动信号解析难度大；</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已有的基于眼动追踪的对象操纵方法使用负担非常大，主要是因为操作流程复杂并且需要视线高度集中，容易产生眼球生理性疲劳。需要考虑以尽可能少的头眼动作组合和尽可能小的专注度要求完成复杂的对象操纵步骤。</a:t>
            </a: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p:txBody>
      </p:sp>
      <p:grpSp>
        <p:nvGrpSpPr>
          <p:cNvPr id="11" name="Group 10">
            <a:extLst>
              <a:ext uri="{FF2B5EF4-FFF2-40B4-BE49-F238E27FC236}">
                <a16:creationId xmlns:a16="http://schemas.microsoft.com/office/drawing/2014/main" id="{3529566F-7C51-C1AF-CA7A-6C8FA4B9347B}"/>
              </a:ext>
            </a:extLst>
          </p:cNvPr>
          <p:cNvGrpSpPr/>
          <p:nvPr/>
        </p:nvGrpSpPr>
        <p:grpSpPr>
          <a:xfrm>
            <a:off x="3009104" y="4653136"/>
            <a:ext cx="3063614" cy="2031613"/>
            <a:chOff x="757659" y="4653136"/>
            <a:chExt cx="3063614" cy="2031613"/>
          </a:xfrm>
        </p:grpSpPr>
        <p:pic>
          <p:nvPicPr>
            <p:cNvPr id="1028" name="Picture 4" descr="Applied Sciences | Free Full-Text | Virtual Object Manipulation by  Combining Touch and Head Interactions for Mobile Augmented Reality">
              <a:extLst>
                <a:ext uri="{FF2B5EF4-FFF2-40B4-BE49-F238E27FC236}">
                  <a16:creationId xmlns:a16="http://schemas.microsoft.com/office/drawing/2014/main" id="{881C0E8B-B525-3386-F849-E6468ACA1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49" y="4653136"/>
              <a:ext cx="2302024" cy="203161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a:extLst>
                <a:ext uri="{FF2B5EF4-FFF2-40B4-BE49-F238E27FC236}">
                  <a16:creationId xmlns:a16="http://schemas.microsoft.com/office/drawing/2014/main" id="{706033D2-E4A9-562F-6AA0-7080C791B5DE}"/>
                </a:ext>
              </a:extLst>
            </p:cNvPr>
            <p:cNvSpPr/>
            <p:nvPr/>
          </p:nvSpPr>
          <p:spPr bwMode="auto">
            <a:xfrm>
              <a:off x="803412" y="4852411"/>
              <a:ext cx="960603" cy="816531"/>
            </a:xfrm>
            <a:prstGeom prst="wedgeEllipseCallout">
              <a:avLst>
                <a:gd name="adj1" fmla="val 37016"/>
                <a:gd name="adj2" fmla="val 5519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30" name="Picture 6" descr="366 Red Tired Eyes Illustrations &amp; Clip Art - iStock">
              <a:extLst>
                <a:ext uri="{FF2B5EF4-FFF2-40B4-BE49-F238E27FC236}">
                  <a16:creationId xmlns:a16="http://schemas.microsoft.com/office/drawing/2014/main" id="{9650BE68-CCF0-3234-C50B-B0EC9736A8D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7659" y="4797152"/>
              <a:ext cx="1052106" cy="993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animate output image]">
            <a:extLst>
              <a:ext uri="{FF2B5EF4-FFF2-40B4-BE49-F238E27FC236}">
                <a16:creationId xmlns:a16="http://schemas.microsoft.com/office/drawing/2014/main" id="{E5D42FB0-DBC2-4092-A3BE-475DB31C3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719" y="5050874"/>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33703"/>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1280</TotalTime>
  <Words>1416</Words>
  <Application>Microsoft Office PowerPoint</Application>
  <PresentationFormat>宽屏</PresentationFormat>
  <Paragraphs>161</Paragraphs>
  <Slides>17</Slides>
  <Notes>11</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17</vt:i4>
      </vt:variant>
    </vt:vector>
  </HeadingPairs>
  <TitlesOfParts>
    <vt:vector size="32" baseType="lpstr">
      <vt:lpstr>黑体</vt:lpstr>
      <vt:lpstr>华文行楷</vt:lpstr>
      <vt:lpstr>楷体</vt:lpstr>
      <vt:lpstr>SimSun</vt:lpstr>
      <vt:lpstr>微软雅黑</vt:lpstr>
      <vt:lpstr>Arial</vt:lpstr>
      <vt:lpstr>Calibri</vt:lpstr>
      <vt:lpstr>Cambria Math</vt:lpstr>
      <vt:lpstr>Courier New</vt:lpstr>
      <vt:lpstr>Times New Roman</vt:lpstr>
      <vt:lpstr>2_默认设计模板</vt:lpstr>
      <vt:lpstr>1_默认设计模板</vt:lpstr>
      <vt:lpstr>4_默认设计模板</vt:lpstr>
      <vt:lpstr>5_默认设计模板</vt:lpstr>
      <vt:lpstr>3_默认设计模板</vt:lpstr>
      <vt:lpstr>PowerPoint 演示文稿</vt:lpstr>
      <vt:lpstr>汇报提纲</vt:lpstr>
      <vt:lpstr>一、研究背景</vt:lpstr>
      <vt:lpstr>汇报提纲</vt:lpstr>
      <vt:lpstr>二、研究现状</vt:lpstr>
      <vt:lpstr>二、研究现状</vt:lpstr>
      <vt:lpstr>汇报提纲</vt:lpstr>
      <vt:lpstr>三、研究内容</vt:lpstr>
      <vt:lpstr>三、研究内容</vt:lpstr>
      <vt:lpstr>三、研究内容</vt:lpstr>
      <vt:lpstr>三、研究内容</vt:lpstr>
      <vt:lpstr>三、研究内容</vt:lpstr>
      <vt:lpstr>三、研究内容</vt:lpstr>
      <vt:lpstr>三、研究内容</vt:lpstr>
      <vt:lpstr>汇报提纲</vt:lpstr>
      <vt:lpstr>四、研究计划</vt:lpstr>
      <vt:lpstr>PowerPoint 演示文稿</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Lau Springs</cp:lastModifiedBy>
  <cp:revision>2540</cp:revision>
  <cp:lastPrinted>2017-04-03T03:42:00Z</cp:lastPrinted>
  <dcterms:created xsi:type="dcterms:W3CDTF">2014-10-19T13:03:00Z</dcterms:created>
  <dcterms:modified xsi:type="dcterms:W3CDTF">2023-02-23T06:57:14Z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